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slideLayouts/slideLayout5.xml" ContentType="application/vnd.openxmlformats-officedocument.presentationml.slideLayout+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notesSlides/notesSlide6.xml" ContentType="application/vnd.openxmlformats-officedocument.presentationml.notes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85" r:id="rId3"/>
    <p:sldId id="273" r:id="rId4"/>
    <p:sldId id="317" r:id="rId5"/>
    <p:sldId id="312" r:id="rId6"/>
    <p:sldId id="300" r:id="rId7"/>
    <p:sldId id="314" r:id="rId8"/>
    <p:sldId id="316" r:id="rId9"/>
    <p:sldId id="318" r:id="rId10"/>
    <p:sldId id="297" r:id="rId11"/>
  </p:sldIdLst>
  <p:sldSz cx="9144000" cy="6858000" type="letter"/>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8BC2"/>
    <a:srgbClr val="CC0000"/>
    <a:srgbClr val="2052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2060" autoAdjust="0"/>
  </p:normalViewPr>
  <p:slideViewPr>
    <p:cSldViewPr>
      <p:cViewPr varScale="1">
        <p:scale>
          <a:sx n="112" d="100"/>
          <a:sy n="112" d="100"/>
        </p:scale>
        <p:origin x="-158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313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customXml" Target="../customXml/item4.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6147"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6148"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6149"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9075ABE4-0D63-476D-B9A1-B67230887634}" type="slidenum">
              <a:rPr lang="en-US"/>
              <a:pPr>
                <a:defRPr/>
              </a:pPr>
              <a:t>‹#›</a:t>
            </a:fld>
            <a:endParaRPr lang="en-US"/>
          </a:p>
        </p:txBody>
      </p:sp>
    </p:spTree>
    <p:extLst>
      <p:ext uri="{BB962C8B-B14F-4D97-AF65-F5344CB8AC3E}">
        <p14:creationId xmlns:p14="http://schemas.microsoft.com/office/powerpoint/2010/main" val="1868440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8195"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8199"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A0B3E388-6F23-4D38-85AF-A17DF802A83B}" type="slidenum">
              <a:rPr lang="en-US"/>
              <a:pPr>
                <a:defRPr/>
              </a:pPr>
              <a:t>‹#›</a:t>
            </a:fld>
            <a:endParaRPr lang="en-US"/>
          </a:p>
        </p:txBody>
      </p:sp>
    </p:spTree>
    <p:extLst>
      <p:ext uri="{BB962C8B-B14F-4D97-AF65-F5344CB8AC3E}">
        <p14:creationId xmlns:p14="http://schemas.microsoft.com/office/powerpoint/2010/main" val="985225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vch.ca/about-us/development-projects/richmond-community-health-access-centre-chac-projec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pPr marL="171450" indent="-171450" eaLnBrk="1" hangingPunct="1">
              <a:buFont typeface="Arial" panose="020B0604020202020204" pitchFamily="34" charset="0"/>
              <a:buChar char="•"/>
            </a:pPr>
            <a:endParaRPr lang="en-US" sz="1000" dirty="0" smtClean="0">
              <a:latin typeface="+mn-lt"/>
            </a:endParaRPr>
          </a:p>
        </p:txBody>
      </p:sp>
      <p:sp>
        <p:nvSpPr>
          <p:cNvPr id="17411" name="Slide Number Placeholder 3"/>
          <p:cNvSpPr>
            <a:spLocks noGrp="1"/>
          </p:cNvSpPr>
          <p:nvPr>
            <p:ph type="sldNum" sz="quarter" idx="5"/>
          </p:nvPr>
        </p:nvSpPr>
        <p:spPr>
          <a:noFill/>
        </p:spPr>
        <p:txBody>
          <a:bodyPr/>
          <a:lstStyle/>
          <a:p>
            <a:fld id="{E49C8865-3E1C-4319-AB2B-06A9F3448D34}" type="slidenum">
              <a:rPr lang="en-US" smtClean="0"/>
              <a:pPr/>
              <a:t>1</a:t>
            </a:fld>
            <a:endParaRPr lang="en-US" smtClean="0"/>
          </a:p>
        </p:txBody>
      </p:sp>
    </p:spTree>
    <p:extLst>
      <p:ext uri="{BB962C8B-B14F-4D97-AF65-F5344CB8AC3E}">
        <p14:creationId xmlns:p14="http://schemas.microsoft.com/office/powerpoint/2010/main" val="2026291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xfrm>
            <a:off x="2133600" y="228600"/>
            <a:ext cx="2032000" cy="1524000"/>
          </a:xfrm>
          <a:ln/>
        </p:spPr>
      </p:sp>
      <p:sp>
        <p:nvSpPr>
          <p:cNvPr id="66562" name="Rectangle 3"/>
          <p:cNvSpPr>
            <a:spLocks noGrp="1" noChangeArrowheads="1"/>
          </p:cNvSpPr>
          <p:nvPr>
            <p:ph type="body" idx="1"/>
          </p:nvPr>
        </p:nvSpPr>
        <p:spPr>
          <a:xfrm>
            <a:off x="934720" y="2057400"/>
            <a:ext cx="5140960" cy="6541770"/>
          </a:xfrm>
          <a:noFill/>
          <a:ln/>
        </p:spPr>
        <p:txBody>
          <a:bodyPr/>
          <a:lstStyle/>
          <a:p>
            <a:pPr marL="0" indent="0">
              <a:buFont typeface="Arial" panose="020B0604020202020204" pitchFamily="34" charset="0"/>
              <a:buNone/>
            </a:pPr>
            <a:endParaRPr lang="en-US" sz="1050" b="1" i="1" dirty="0" smtClean="0">
              <a:latin typeface="+mn-lt"/>
            </a:endParaRPr>
          </a:p>
        </p:txBody>
      </p:sp>
    </p:spTree>
    <p:extLst>
      <p:ext uri="{BB962C8B-B14F-4D97-AF65-F5344CB8AC3E}">
        <p14:creationId xmlns:p14="http://schemas.microsoft.com/office/powerpoint/2010/main" val="4260735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xfrm>
            <a:off x="1828800" y="304800"/>
            <a:ext cx="3048000" cy="2286000"/>
          </a:xfrm>
          <a:ln/>
        </p:spPr>
      </p:sp>
      <p:sp>
        <p:nvSpPr>
          <p:cNvPr id="21506" name="Rectangle 3"/>
          <p:cNvSpPr>
            <a:spLocks noGrp="1" noChangeArrowheads="1"/>
          </p:cNvSpPr>
          <p:nvPr>
            <p:ph type="body" idx="1"/>
          </p:nvPr>
        </p:nvSpPr>
        <p:spPr>
          <a:xfrm>
            <a:off x="304800" y="2667000"/>
            <a:ext cx="6248400" cy="6019800"/>
          </a:xfrm>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dirty="0">
              <a:latin typeface="+mn-lt"/>
            </a:endParaRPr>
          </a:p>
        </p:txBody>
      </p:sp>
    </p:spTree>
    <p:extLst>
      <p:ext uri="{BB962C8B-B14F-4D97-AF65-F5344CB8AC3E}">
        <p14:creationId xmlns:p14="http://schemas.microsoft.com/office/powerpoint/2010/main" val="3530159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xfrm>
            <a:off x="1752600" y="228600"/>
            <a:ext cx="3200400" cy="2400300"/>
          </a:xfrm>
          <a:ln/>
        </p:spPr>
      </p:sp>
      <p:sp>
        <p:nvSpPr>
          <p:cNvPr id="23554" name="Rectangle 3"/>
          <p:cNvSpPr>
            <a:spLocks noGrp="1" noChangeArrowheads="1"/>
          </p:cNvSpPr>
          <p:nvPr>
            <p:ph type="body" idx="1"/>
          </p:nvPr>
        </p:nvSpPr>
        <p:spPr>
          <a:xfrm>
            <a:off x="457200" y="2819400"/>
            <a:ext cx="6019800" cy="5779770"/>
          </a:xfrm>
          <a:noFill/>
          <a:ln/>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CA" sz="1200" kern="120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CA" sz="1200" kern="1200" dirty="0" smtClean="0">
              <a:solidFill>
                <a:schemeClr val="tx1"/>
              </a:solidFill>
              <a:effectLst/>
              <a:latin typeface="Arial" charset="0"/>
              <a:ea typeface="+mn-ea"/>
              <a:cs typeface="+mn-cs"/>
            </a:endParaRPr>
          </a:p>
          <a:p>
            <a:pPr marL="0" indent="0">
              <a:buFont typeface="Arial" panose="020B0604020202020204" pitchFamily="34" charset="0"/>
              <a:buNone/>
            </a:pPr>
            <a:endParaRPr lang="en-US" sz="1000" baseline="0" dirty="0" smtClean="0">
              <a:latin typeface="+mn-lt"/>
            </a:endParaRPr>
          </a:p>
        </p:txBody>
      </p:sp>
    </p:spTree>
    <p:extLst>
      <p:ext uri="{BB962C8B-B14F-4D97-AF65-F5344CB8AC3E}">
        <p14:creationId xmlns:p14="http://schemas.microsoft.com/office/powerpoint/2010/main" val="6760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228600"/>
            <a:ext cx="2514600" cy="1885950"/>
          </a:xfrm>
        </p:spPr>
      </p:sp>
      <p:sp>
        <p:nvSpPr>
          <p:cNvPr id="3" name="Notes Placeholder 2"/>
          <p:cNvSpPr>
            <a:spLocks noGrp="1"/>
          </p:cNvSpPr>
          <p:nvPr>
            <p:ph type="body" idx="1"/>
          </p:nvPr>
        </p:nvSpPr>
        <p:spPr>
          <a:xfrm>
            <a:off x="304800" y="2209800"/>
            <a:ext cx="6248400" cy="6389370"/>
          </a:xfrm>
        </p:spPr>
        <p:txBody>
          <a:bodyPr/>
          <a:lstStyle/>
          <a:p>
            <a:pPr>
              <a:defRPr/>
            </a:pPr>
            <a:endParaRPr lang="en-US" sz="1100" dirty="0" smtClean="0">
              <a:latin typeface="+mn-lt"/>
            </a:endParaRPr>
          </a:p>
        </p:txBody>
      </p:sp>
      <p:sp>
        <p:nvSpPr>
          <p:cNvPr id="4" name="Slide Number Placeholder 3"/>
          <p:cNvSpPr>
            <a:spLocks noGrp="1"/>
          </p:cNvSpPr>
          <p:nvPr>
            <p:ph type="sldNum" sz="quarter" idx="10"/>
          </p:nvPr>
        </p:nvSpPr>
        <p:spPr/>
        <p:txBody>
          <a:bodyPr/>
          <a:lstStyle/>
          <a:p>
            <a:pPr>
              <a:defRPr/>
            </a:pPr>
            <a:fld id="{A0B3E388-6F23-4D38-85AF-A17DF802A83B}" type="slidenum">
              <a:rPr lang="en-US" smtClean="0"/>
              <a:pPr>
                <a:defRPr/>
              </a:pPr>
              <a:t>4</a:t>
            </a:fld>
            <a:endParaRPr lang="en-US"/>
          </a:p>
        </p:txBody>
      </p:sp>
    </p:spTree>
    <p:extLst>
      <p:ext uri="{BB962C8B-B14F-4D97-AF65-F5344CB8AC3E}">
        <p14:creationId xmlns:p14="http://schemas.microsoft.com/office/powerpoint/2010/main" val="523434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3600" y="228600"/>
            <a:ext cx="2946400" cy="2209800"/>
          </a:xfrm>
        </p:spPr>
      </p:sp>
      <p:sp>
        <p:nvSpPr>
          <p:cNvPr id="3" name="Notes Placeholder 2"/>
          <p:cNvSpPr>
            <a:spLocks noGrp="1"/>
          </p:cNvSpPr>
          <p:nvPr>
            <p:ph type="body" idx="1"/>
          </p:nvPr>
        </p:nvSpPr>
        <p:spPr>
          <a:xfrm>
            <a:off x="381000" y="2590800"/>
            <a:ext cx="6172200" cy="6008370"/>
          </a:xfrm>
        </p:spPr>
        <p:txBody>
          <a:bodyPr/>
          <a:lstStyle/>
          <a:p>
            <a:r>
              <a:rPr lang="en-US" sz="1100" b="1" i="0" u="none" strike="noStrike" kern="1200" cap="none" dirty="0" smtClean="0">
                <a:solidFill>
                  <a:schemeClr val="tx1"/>
                </a:solidFill>
                <a:effectLst/>
                <a:latin typeface="Arial" charset="0"/>
                <a:ea typeface="Calibri"/>
                <a:cs typeface="Calibri"/>
                <a:sym typeface="Calibri"/>
              </a:rPr>
              <a:t>[LAURA] </a:t>
            </a:r>
            <a:r>
              <a:rPr lang="en-US" sz="1100" b="0" i="0" u="none" strike="noStrike" kern="1200" cap="none" dirty="0" smtClean="0">
                <a:solidFill>
                  <a:schemeClr val="tx1"/>
                </a:solidFill>
                <a:effectLst/>
                <a:latin typeface="Arial" charset="0"/>
                <a:ea typeface="Calibri"/>
                <a:cs typeface="Calibri"/>
                <a:sym typeface="Calibri"/>
              </a:rPr>
              <a:t>As many of you know, the dream of creating a </a:t>
            </a:r>
            <a:r>
              <a:rPr lang="en-US" sz="1100" b="0" i="0" u="none" strike="noStrike" kern="1200" cap="none" dirty="0" smtClean="0">
                <a:solidFill>
                  <a:schemeClr val="tx1"/>
                </a:solidFill>
                <a:effectLst/>
                <a:latin typeface="Arial" charset="0"/>
                <a:ea typeface="Calibri"/>
                <a:cs typeface="Calibri"/>
                <a:sym typeface="Calibri"/>
                <a:hlinkClick r:id="rId3"/>
              </a:rPr>
              <a:t>Community Health Access Centre (CHAC)​</a:t>
            </a:r>
            <a:r>
              <a:rPr lang="en-US" sz="1100" b="0" i="0" u="none" strike="noStrike" kern="1200" cap="none" dirty="0" smtClean="0">
                <a:solidFill>
                  <a:schemeClr val="tx1"/>
                </a:solidFill>
                <a:effectLst/>
                <a:latin typeface="Arial" charset="0"/>
                <a:ea typeface="Calibri"/>
                <a:cs typeface="Calibri"/>
                <a:sym typeface="Calibri"/>
              </a:rPr>
              <a:t> here in Richmond has been envisioned for over a decade—its need, well-documented as our community continues to see the fastest growing senior's population in the province.</a:t>
            </a:r>
          </a:p>
          <a:p>
            <a:endParaRPr lang="en-US" sz="1100" b="0" i="0" u="none" strike="noStrike" kern="1200" cap="none" dirty="0" smtClean="0">
              <a:solidFill>
                <a:schemeClr val="tx1"/>
              </a:solidFill>
              <a:effectLst/>
              <a:latin typeface="Arial" charset="0"/>
              <a:ea typeface="Calibri"/>
              <a:cs typeface="Calibri"/>
              <a:sym typeface="Calibri"/>
            </a:endParaRPr>
          </a:p>
          <a:p>
            <a:r>
              <a:rPr lang="en-US" sz="1100" b="0" i="0" u="none" strike="noStrike" kern="1200" cap="none" dirty="0" smtClean="0">
                <a:solidFill>
                  <a:schemeClr val="tx1"/>
                </a:solidFill>
                <a:effectLst/>
                <a:latin typeface="Arial" charset="0"/>
                <a:ea typeface="Calibri"/>
                <a:cs typeface="Calibri"/>
                <a:sym typeface="Calibri"/>
              </a:rPr>
              <a:t>Since we received approval from the VCH Senior Executive Team is 2017, our team has been hard at work engaging stakeholders around the organization reviewing program and services, developing clinical service plans, functional programming, and envisioning the future state for the delivery of all our community-based programs. Last month, the</a:t>
            </a:r>
            <a:r>
              <a:rPr lang="en-US" sz="1100" b="0" i="0" u="none" strike="noStrike" kern="1200" cap="none" baseline="0" dirty="0" smtClean="0">
                <a:solidFill>
                  <a:schemeClr val="tx1"/>
                </a:solidFill>
                <a:effectLst/>
                <a:latin typeface="Arial" charset="0"/>
                <a:ea typeface="Calibri"/>
                <a:cs typeface="Calibri"/>
                <a:sym typeface="Calibri"/>
              </a:rPr>
              <a:t> </a:t>
            </a:r>
            <a:r>
              <a:rPr lang="en-US" sz="1100" b="0" i="0" u="none" strike="noStrike" kern="1200" cap="none" dirty="0" smtClean="0">
                <a:solidFill>
                  <a:schemeClr val="tx1"/>
                </a:solidFill>
                <a:effectLst/>
                <a:latin typeface="Arial" charset="0"/>
                <a:ea typeface="Calibri"/>
                <a:cs typeface="Calibri"/>
                <a:sym typeface="Calibri"/>
              </a:rPr>
              <a:t>Ministry of Health approved</a:t>
            </a:r>
            <a:r>
              <a:rPr lang="en-US" sz="1100" b="0" i="0" u="none" strike="noStrike" kern="1200" cap="none" baseline="0" dirty="0" smtClean="0">
                <a:solidFill>
                  <a:schemeClr val="tx1"/>
                </a:solidFill>
                <a:effectLst/>
                <a:latin typeface="Arial" charset="0"/>
                <a:ea typeface="Calibri"/>
                <a:cs typeface="Calibri"/>
                <a:sym typeface="Calibri"/>
              </a:rPr>
              <a:t> the</a:t>
            </a:r>
            <a:r>
              <a:rPr lang="en-US" sz="1100" b="0" i="0" u="none" strike="noStrike" kern="1200" cap="none" dirty="0" smtClean="0">
                <a:solidFill>
                  <a:schemeClr val="tx1"/>
                </a:solidFill>
                <a:effectLst/>
                <a:latin typeface="Arial" charset="0"/>
                <a:ea typeface="Calibri"/>
                <a:cs typeface="Calibri"/>
                <a:sym typeface="Calibri"/>
              </a:rPr>
              <a:t> business plan for Richmond's first CHAC, which will be located at</a:t>
            </a:r>
            <a:r>
              <a:rPr lang="en-US" sz="1100" b="0" i="0" u="none" strike="noStrike" kern="1200" cap="none" baseline="0" dirty="0" smtClean="0">
                <a:solidFill>
                  <a:schemeClr val="tx1"/>
                </a:solidFill>
                <a:effectLst/>
                <a:latin typeface="Arial" charset="0"/>
                <a:ea typeface="Calibri"/>
                <a:cs typeface="Calibri"/>
                <a:sym typeface="Calibri"/>
              </a:rPr>
              <a:t> </a:t>
            </a:r>
            <a:r>
              <a:rPr lang="en-US" sz="1100" b="0" i="0" u="none" strike="noStrike" kern="1200" cap="none" dirty="0" err="1" smtClean="0">
                <a:solidFill>
                  <a:srgbClr val="FFFF00"/>
                </a:solidFill>
                <a:effectLst/>
                <a:latin typeface="Arial" charset="0"/>
                <a:ea typeface="Calibri"/>
                <a:cs typeface="Calibri"/>
                <a:sym typeface="Calibri"/>
              </a:rPr>
              <a:t>Alderbridge</a:t>
            </a:r>
            <a:r>
              <a:rPr lang="en-US" sz="1100" b="0" i="0" u="none" strike="noStrike" kern="1200" cap="none" dirty="0" smtClean="0">
                <a:solidFill>
                  <a:srgbClr val="FFFF00"/>
                </a:solidFill>
                <a:effectLst/>
                <a:latin typeface="Arial" charset="0"/>
                <a:ea typeface="Calibri"/>
                <a:cs typeface="Calibri"/>
                <a:sym typeface="Calibri"/>
              </a:rPr>
              <a:t> Way</a:t>
            </a:r>
            <a:r>
              <a:rPr lang="en-US" sz="1100" b="0" i="0" u="none" strike="noStrike" kern="1200" cap="none" baseline="0" dirty="0" smtClean="0">
                <a:solidFill>
                  <a:srgbClr val="FFFF00"/>
                </a:solidFill>
                <a:effectLst/>
                <a:latin typeface="Arial" charset="0"/>
                <a:ea typeface="Calibri"/>
                <a:cs typeface="Calibri"/>
                <a:sym typeface="Calibri"/>
              </a:rPr>
              <a:t> and XX</a:t>
            </a:r>
            <a:endParaRPr lang="en-US" sz="1100" b="0" i="0" u="none" strike="noStrike" kern="1200" cap="none" dirty="0" smtClean="0">
              <a:solidFill>
                <a:srgbClr val="FFFF00"/>
              </a:solidFill>
              <a:effectLst/>
              <a:latin typeface="Arial" charset="0"/>
              <a:ea typeface="Calibri"/>
              <a:cs typeface="Calibri"/>
              <a:sym typeface="Calibri"/>
            </a:endParaRPr>
          </a:p>
          <a:p>
            <a:endParaRPr lang="en-US" sz="1100" b="0" i="0" u="none" strike="noStrike" kern="1200" cap="none" dirty="0" smtClean="0">
              <a:solidFill>
                <a:schemeClr val="tx1"/>
              </a:solidFill>
              <a:effectLst/>
              <a:latin typeface="Arial" charset="0"/>
              <a:ea typeface="Calibri"/>
              <a:cs typeface="Calibri"/>
              <a:sym typeface="Calibri"/>
            </a:endParaRPr>
          </a:p>
          <a:p>
            <a:r>
              <a:rPr lang="en-US" sz="1100" b="0" i="0" u="none" strike="noStrike" kern="1200" cap="none" dirty="0" smtClean="0">
                <a:solidFill>
                  <a:schemeClr val="tx1"/>
                </a:solidFill>
                <a:effectLst/>
                <a:latin typeface="Arial" charset="0"/>
                <a:ea typeface="Calibri"/>
                <a:cs typeface="Calibri"/>
                <a:sym typeface="Calibri"/>
              </a:rPr>
              <a:t>Over the next few months, we will begin some important activities that will move us forward in our estimated goal to launch our new </a:t>
            </a:r>
            <a:r>
              <a:rPr lang="en-US" sz="1100" b="0" i="0" u="none" strike="noStrike" kern="1200" cap="none" dirty="0" err="1" smtClean="0">
                <a:solidFill>
                  <a:schemeClr val="tx1"/>
                </a:solidFill>
                <a:effectLst/>
                <a:latin typeface="Arial" charset="0"/>
                <a:ea typeface="Calibri"/>
                <a:cs typeface="Calibri"/>
                <a:sym typeface="Calibri"/>
              </a:rPr>
              <a:t>centre</a:t>
            </a:r>
            <a:r>
              <a:rPr lang="en-US" sz="1100" b="0" i="0" u="none" strike="noStrike" kern="1200" cap="none" dirty="0" smtClean="0">
                <a:solidFill>
                  <a:schemeClr val="tx1"/>
                </a:solidFill>
                <a:effectLst/>
                <a:latin typeface="Arial" charset="0"/>
                <a:ea typeface="Calibri"/>
                <a:cs typeface="Calibri"/>
                <a:sym typeface="Calibri"/>
              </a:rPr>
              <a:t> early</a:t>
            </a:r>
            <a:r>
              <a:rPr lang="en-US" sz="1100" b="0" i="0" u="none" strike="noStrike" kern="1200" cap="none" baseline="0" dirty="0" smtClean="0">
                <a:solidFill>
                  <a:schemeClr val="tx1"/>
                </a:solidFill>
                <a:effectLst/>
                <a:latin typeface="Arial" charset="0"/>
                <a:ea typeface="Calibri"/>
                <a:cs typeface="Calibri"/>
                <a:sym typeface="Calibri"/>
              </a:rPr>
              <a:t> next year</a:t>
            </a:r>
            <a:r>
              <a:rPr lang="en-US" sz="1100" b="0" i="0" u="none" strike="noStrike" kern="1200" cap="none" dirty="0" smtClean="0">
                <a:solidFill>
                  <a:schemeClr val="tx1"/>
                </a:solidFill>
                <a:effectLst/>
                <a:latin typeface="Arial" charset="0"/>
                <a:ea typeface="Calibri"/>
                <a:cs typeface="Calibri"/>
                <a:sym typeface="Calibri"/>
              </a:rPr>
              <a:t>. This includes decanting of the third floor of our space on </a:t>
            </a:r>
            <a:r>
              <a:rPr lang="en-US" sz="1100" b="0" i="0" u="none" strike="noStrike" kern="1200" cap="none" dirty="0" err="1" smtClean="0">
                <a:solidFill>
                  <a:schemeClr val="tx1"/>
                </a:solidFill>
                <a:effectLst/>
                <a:latin typeface="Arial" charset="0"/>
                <a:ea typeface="Calibri"/>
                <a:cs typeface="Calibri"/>
                <a:sym typeface="Calibri"/>
              </a:rPr>
              <a:t>Alderbridge</a:t>
            </a:r>
            <a:r>
              <a:rPr lang="en-US" sz="1100" b="0" i="0" u="none" strike="noStrike" kern="1200" cap="none" dirty="0" smtClean="0">
                <a:solidFill>
                  <a:schemeClr val="tx1"/>
                </a:solidFill>
                <a:effectLst/>
                <a:latin typeface="Arial" charset="0"/>
                <a:ea typeface="Calibri"/>
                <a:cs typeface="Calibri"/>
                <a:sym typeface="Calibri"/>
              </a:rPr>
              <a:t>, putting out an RFP for construction, and identifying a contractor.</a:t>
            </a:r>
          </a:p>
          <a:p>
            <a:endParaRPr lang="en-US" sz="1100" b="0" i="0" u="none" strike="noStrike" kern="1200" cap="none" dirty="0" smtClean="0">
              <a:solidFill>
                <a:schemeClr val="tx1"/>
              </a:solidFill>
              <a:effectLst/>
              <a:latin typeface="Arial" charset="0"/>
              <a:ea typeface="Calibri"/>
              <a:cs typeface="Calibri"/>
              <a:sym typeface="Calibri"/>
            </a:endParaRPr>
          </a:p>
          <a:p>
            <a:r>
              <a:rPr lang="en-US" sz="1100" b="0" i="0" u="none" strike="noStrike" kern="1200" cap="none" dirty="0" smtClean="0">
                <a:solidFill>
                  <a:schemeClr val="tx1"/>
                </a:solidFill>
                <a:effectLst/>
                <a:latin typeface="Arial" charset="0"/>
                <a:ea typeface="Calibri"/>
                <a:cs typeface="Calibri"/>
                <a:sym typeface="Calibri"/>
              </a:rPr>
              <a:t>The Richmond Hospital</a:t>
            </a:r>
            <a:r>
              <a:rPr lang="en-US" sz="1100" b="0" i="0" u="none" strike="noStrike" kern="1200" cap="none" baseline="0" dirty="0" smtClean="0">
                <a:solidFill>
                  <a:schemeClr val="tx1"/>
                </a:solidFill>
                <a:effectLst/>
                <a:latin typeface="Arial" charset="0"/>
                <a:ea typeface="Calibri"/>
                <a:cs typeface="Calibri"/>
                <a:sym typeface="Calibri"/>
              </a:rPr>
              <a:t> Foundation has, of course, been generous in their funding of this project, confirming $800,000 in donations to help enable CHAC’s completion. </a:t>
            </a:r>
          </a:p>
          <a:p>
            <a:endParaRPr lang="en-US" sz="1100" b="0" i="0" u="none" strike="noStrike" kern="1200" cap="none" baseline="0" dirty="0" smtClean="0">
              <a:solidFill>
                <a:schemeClr val="tx1"/>
              </a:solidFill>
              <a:effectLst/>
              <a:latin typeface="Arial" charset="0"/>
              <a:ea typeface="Calibri"/>
              <a:cs typeface="Calibri"/>
              <a:sym typeface="Calibri"/>
            </a:endParaRPr>
          </a:p>
          <a:p>
            <a:r>
              <a:rPr lang="en-US" sz="1100" b="0" i="0" u="none" strike="noStrike" kern="1200" cap="none" baseline="0" dirty="0" smtClean="0">
                <a:solidFill>
                  <a:schemeClr val="tx1"/>
                </a:solidFill>
                <a:effectLst/>
                <a:latin typeface="Arial" charset="0"/>
                <a:ea typeface="Calibri"/>
                <a:cs typeface="Calibri"/>
                <a:sym typeface="Calibri"/>
              </a:rPr>
              <a:t>Add in which services: Hub for home health staff, </a:t>
            </a:r>
            <a:r>
              <a:rPr lang="en-US" sz="1100" b="0" i="0" u="none" strike="noStrike" kern="1200" cap="none" baseline="0" dirty="0" err="1" smtClean="0">
                <a:solidFill>
                  <a:schemeClr val="tx1"/>
                </a:solidFill>
                <a:effectLst/>
                <a:latin typeface="Arial" charset="0"/>
                <a:ea typeface="Calibri"/>
                <a:cs typeface="Calibri"/>
                <a:sym typeface="Calibri"/>
              </a:rPr>
              <a:t>centre</a:t>
            </a:r>
            <a:r>
              <a:rPr lang="en-US" sz="1100" b="0" i="0" u="none" strike="noStrike" kern="1200" cap="none" baseline="0" dirty="0" smtClean="0">
                <a:solidFill>
                  <a:schemeClr val="tx1"/>
                </a:solidFill>
                <a:effectLst/>
                <a:latin typeface="Arial" charset="0"/>
                <a:ea typeface="Calibri"/>
                <a:cs typeface="Calibri"/>
                <a:sym typeface="Calibri"/>
              </a:rPr>
              <a:t> for all our HS </a:t>
            </a:r>
            <a:r>
              <a:rPr lang="en-US" sz="1100" b="0" i="0" u="none" strike="noStrike" kern="1200" cap="none" baseline="0" dirty="0" err="1" smtClean="0">
                <a:solidFill>
                  <a:schemeClr val="tx1"/>
                </a:solidFill>
                <a:effectLst/>
                <a:latin typeface="Arial" charset="0"/>
                <a:ea typeface="Calibri"/>
                <a:cs typeface="Calibri"/>
                <a:sym typeface="Calibri"/>
              </a:rPr>
              <a:t>centre</a:t>
            </a:r>
            <a:r>
              <a:rPr lang="en-US" sz="1100" b="0" i="0" u="none" strike="noStrike" kern="1200" cap="none" baseline="0" dirty="0" smtClean="0">
                <a:solidFill>
                  <a:schemeClr val="tx1"/>
                </a:solidFill>
                <a:effectLst/>
                <a:latin typeface="Arial" charset="0"/>
                <a:ea typeface="Calibri"/>
                <a:cs typeface="Calibri"/>
                <a:sym typeface="Calibri"/>
              </a:rPr>
              <a:t>, as well as our staff that working with the PCN networking</a:t>
            </a:r>
            <a:endParaRPr lang="en-US" sz="1100" b="0" i="0" u="none" strike="noStrike" kern="1200" cap="none" dirty="0" smtClean="0">
              <a:solidFill>
                <a:schemeClr val="tx1"/>
              </a:solidFill>
              <a:effectLst/>
              <a:latin typeface="Arial" charset="0"/>
              <a:ea typeface="Calibri"/>
              <a:cs typeface="Calibri"/>
              <a:sym typeface="Calibri"/>
            </a:endParaRPr>
          </a:p>
          <a:p>
            <a:endParaRPr lang="en-US" sz="1100" b="1" u="sng" dirty="0" smtClean="0">
              <a:latin typeface="+mn-lt"/>
            </a:endParaRPr>
          </a:p>
        </p:txBody>
      </p:sp>
      <p:sp>
        <p:nvSpPr>
          <p:cNvPr id="4" name="Slide Number Placeholder 3"/>
          <p:cNvSpPr>
            <a:spLocks noGrp="1"/>
          </p:cNvSpPr>
          <p:nvPr>
            <p:ph type="sldNum" sz="quarter" idx="10"/>
          </p:nvPr>
        </p:nvSpPr>
        <p:spPr/>
        <p:txBody>
          <a:bodyPr/>
          <a:lstStyle/>
          <a:p>
            <a:pPr>
              <a:defRPr/>
            </a:pPr>
            <a:fld id="{A0B3E388-6F23-4D38-85AF-A17DF802A83B}" type="slidenum">
              <a:rPr lang="en-US" smtClean="0"/>
              <a:pPr>
                <a:defRPr/>
              </a:pPr>
              <a:t>5</a:t>
            </a:fld>
            <a:endParaRPr lang="en-US"/>
          </a:p>
        </p:txBody>
      </p:sp>
    </p:spTree>
    <p:extLst>
      <p:ext uri="{BB962C8B-B14F-4D97-AF65-F5344CB8AC3E}">
        <p14:creationId xmlns:p14="http://schemas.microsoft.com/office/powerpoint/2010/main" val="1033685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304800"/>
            <a:ext cx="2705100" cy="2028825"/>
          </a:xfrm>
        </p:spPr>
      </p:sp>
      <p:sp>
        <p:nvSpPr>
          <p:cNvPr id="3" name="Notes Placeholder 2"/>
          <p:cNvSpPr>
            <a:spLocks noGrp="1"/>
          </p:cNvSpPr>
          <p:nvPr>
            <p:ph type="body" idx="1"/>
          </p:nvPr>
        </p:nvSpPr>
        <p:spPr>
          <a:xfrm>
            <a:off x="304800" y="2514600"/>
            <a:ext cx="6324600" cy="6084570"/>
          </a:xfrm>
        </p:spPr>
        <p:txBody>
          <a:bodyPr/>
          <a:lstStyle/>
          <a:p>
            <a:r>
              <a:rPr lang="en-CA" sz="1100" b="1" dirty="0" smtClean="0"/>
              <a:t>[LAURA]</a:t>
            </a:r>
          </a:p>
          <a:p>
            <a:r>
              <a:rPr lang="en-CA" sz="1100" dirty="0" smtClean="0"/>
              <a:t>There are also a few exciting developments underway in Long</a:t>
            </a:r>
            <a:r>
              <a:rPr lang="en-CA" sz="1100" baseline="0" dirty="0" smtClean="0"/>
              <a:t> Term  Care</a:t>
            </a:r>
            <a:r>
              <a:rPr lang="en-CA" sz="1100" dirty="0" smtClean="0"/>
              <a:t>. </a:t>
            </a:r>
          </a:p>
          <a:p>
            <a:endParaRPr lang="en-CA" sz="11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kern="1200" dirty="0" smtClean="0">
                <a:solidFill>
                  <a:schemeClr val="tx1"/>
                </a:solidFill>
                <a:effectLst/>
                <a:latin typeface="Arial" charset="0"/>
                <a:ea typeface="+mn-ea"/>
                <a:cs typeface="+mn-cs"/>
              </a:rPr>
              <a:t>Richmond has received funding to expand and centralize overnight respite care beds as part of a regional effort to improve caregiver support.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kern="120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kern="1200" dirty="0" smtClean="0">
                <a:solidFill>
                  <a:schemeClr val="tx1"/>
                </a:solidFill>
                <a:effectLst/>
                <a:latin typeface="Arial" charset="0"/>
                <a:ea typeface="+mn-ea"/>
                <a:cs typeface="+mn-cs"/>
              </a:rPr>
              <a:t>Respite</a:t>
            </a:r>
            <a:r>
              <a:rPr lang="en-CA" sz="1200" kern="1200" baseline="0" dirty="0" smtClean="0">
                <a:solidFill>
                  <a:schemeClr val="tx1"/>
                </a:solidFill>
                <a:effectLst/>
                <a:latin typeface="Arial" charset="0"/>
                <a:ea typeface="+mn-ea"/>
                <a:cs typeface="+mn-cs"/>
              </a:rPr>
              <a:t> care is someone </a:t>
            </a:r>
            <a:r>
              <a:rPr lang="en-CA" sz="1200" kern="1200" baseline="0" dirty="0" err="1" smtClean="0">
                <a:solidFill>
                  <a:schemeClr val="tx1"/>
                </a:solidFill>
                <a:effectLst/>
                <a:latin typeface="Arial" charset="0"/>
                <a:ea typeface="+mn-ea"/>
                <a:cs typeface="+mn-cs"/>
              </a:rPr>
              <a:t>wh</a:t>
            </a:r>
            <a:r>
              <a:rPr lang="en-CA" sz="1200" kern="1200" baseline="0" dirty="0" smtClean="0">
                <a:solidFill>
                  <a:schemeClr val="tx1"/>
                </a:solidFill>
                <a:effectLst/>
                <a:latin typeface="Arial" charset="0"/>
                <a:ea typeface="+mn-ea"/>
                <a:cs typeface="+mn-cs"/>
              </a:rPr>
              <a:t> </a:t>
            </a:r>
            <a:r>
              <a:rPr lang="en-CA" sz="1200" kern="1200" baseline="0" dirty="0" err="1" smtClean="0">
                <a:solidFill>
                  <a:schemeClr val="tx1"/>
                </a:solidFill>
                <a:effectLst/>
                <a:latin typeface="Arial" charset="0"/>
                <a:ea typeface="+mn-ea"/>
                <a:cs typeface="+mn-cs"/>
              </a:rPr>
              <a:t>owants</a:t>
            </a:r>
            <a:r>
              <a:rPr lang="en-CA" sz="1200" kern="1200" baseline="0" dirty="0" smtClean="0">
                <a:solidFill>
                  <a:schemeClr val="tx1"/>
                </a:solidFill>
                <a:effectLst/>
                <a:latin typeface="Arial" charset="0"/>
                <a:ea typeface="+mn-ea"/>
                <a:cs typeface="+mn-cs"/>
              </a:rPr>
              <a:t> to stay at home, not LT care, can </a:t>
            </a:r>
            <a:r>
              <a:rPr lang="en-CA" sz="1200" kern="1200" baseline="0" dirty="0" err="1" smtClean="0">
                <a:solidFill>
                  <a:schemeClr val="tx1"/>
                </a:solidFill>
                <a:effectLst/>
                <a:latin typeface="Arial" charset="0"/>
                <a:ea typeface="+mn-ea"/>
                <a:cs typeface="+mn-cs"/>
              </a:rPr>
              <a:t>fo</a:t>
            </a:r>
            <a:r>
              <a:rPr lang="en-CA" sz="1200" kern="1200" baseline="0" dirty="0" smtClean="0">
                <a:solidFill>
                  <a:schemeClr val="tx1"/>
                </a:solidFill>
                <a:effectLst/>
                <a:latin typeface="Arial" charset="0"/>
                <a:ea typeface="+mn-ea"/>
                <a:cs typeface="+mn-cs"/>
              </a:rPr>
              <a:t> short term in respite so family can get a break, place where </a:t>
            </a:r>
            <a:r>
              <a:rPr lang="en-CA" sz="1200" kern="1200" baseline="0" dirty="0" err="1" smtClean="0">
                <a:solidFill>
                  <a:schemeClr val="tx1"/>
                </a:solidFill>
                <a:effectLst/>
                <a:latin typeface="Arial" charset="0"/>
                <a:ea typeface="+mn-ea"/>
                <a:cs typeface="+mn-cs"/>
              </a:rPr>
              <a:t>ppl</a:t>
            </a:r>
            <a:r>
              <a:rPr lang="en-CA" sz="1200" kern="1200" baseline="0" dirty="0" smtClean="0">
                <a:solidFill>
                  <a:schemeClr val="tx1"/>
                </a:solidFill>
                <a:effectLst/>
                <a:latin typeface="Arial" charset="0"/>
                <a:ea typeface="+mn-ea"/>
                <a:cs typeface="+mn-cs"/>
              </a:rPr>
              <a:t> can get a bit stronger so they can go back home. Families have peace of mind knowing loved one is being taken care of. What does this mean for the population of Richmond. Respite, what it is, and what it means, and when it will be open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kern="120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kern="1200" dirty="0" smtClean="0">
                <a:solidFill>
                  <a:schemeClr val="tx1"/>
                </a:solidFill>
                <a:effectLst/>
                <a:latin typeface="Arial" charset="0"/>
                <a:ea typeface="+mn-ea"/>
                <a:cs typeface="+mn-cs"/>
              </a:rPr>
              <a:t>This funding will increase the number of respite beds from five to 12 and offer respite residents access to services in their community including social and leisure programming seven days a week during their stay. To facilitate this change, our respite beds currently located at various sites within and outside of Richmond (Minoru, Rosewood, </a:t>
            </a:r>
            <a:r>
              <a:rPr lang="en-CA" sz="1200" kern="1200" dirty="0" err="1" smtClean="0">
                <a:solidFill>
                  <a:schemeClr val="tx1"/>
                </a:solidFill>
                <a:effectLst/>
                <a:latin typeface="Arial" charset="0"/>
                <a:ea typeface="+mn-ea"/>
                <a:cs typeface="+mn-cs"/>
              </a:rPr>
              <a:t>Suncrest</a:t>
            </a:r>
            <a:r>
              <a:rPr lang="en-CA" sz="1200" kern="1200" dirty="0" smtClean="0">
                <a:solidFill>
                  <a:schemeClr val="tx1"/>
                </a:solidFill>
                <a:effectLst/>
                <a:latin typeface="Arial" charset="0"/>
                <a:ea typeface="+mn-ea"/>
                <a:cs typeface="+mn-cs"/>
              </a:rPr>
              <a:t>) will be brought together at one site at Richmond Lion’s Manor – Bridgeport (RLMB). As Richmond's newest, and most secure facility, RLMB offers an inviting physical environment with comfortable indoor and outdoor spaces and private respite rooms. Current respite spaces at Minoru, Rosewood Manor, and </a:t>
            </a:r>
            <a:r>
              <a:rPr lang="en-CA" sz="1200" kern="1200" dirty="0" err="1" smtClean="0">
                <a:solidFill>
                  <a:schemeClr val="tx1"/>
                </a:solidFill>
                <a:effectLst/>
                <a:latin typeface="Arial" charset="0"/>
                <a:ea typeface="+mn-ea"/>
                <a:cs typeface="+mn-cs"/>
              </a:rPr>
              <a:t>Suncrest</a:t>
            </a:r>
            <a:r>
              <a:rPr lang="en-CA" sz="1200" kern="1200" dirty="0" smtClean="0">
                <a:solidFill>
                  <a:schemeClr val="tx1"/>
                </a:solidFill>
                <a:effectLst/>
                <a:latin typeface="Arial" charset="0"/>
                <a:ea typeface="+mn-ea"/>
                <a:cs typeface="+mn-cs"/>
              </a:rPr>
              <a:t> will be converted to Long Term Care beds. We expect all respite beds to be up and</a:t>
            </a:r>
            <a:r>
              <a:rPr lang="en-CA" sz="1200" kern="1200" baseline="0" dirty="0" smtClean="0">
                <a:solidFill>
                  <a:schemeClr val="tx1"/>
                </a:solidFill>
                <a:effectLst/>
                <a:latin typeface="Arial" charset="0"/>
                <a:ea typeface="+mn-ea"/>
                <a:cs typeface="+mn-cs"/>
              </a:rPr>
              <a:t> running at RLMB by late 2019.</a:t>
            </a:r>
            <a:endParaRPr lang="en-CA" sz="1200" kern="120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kern="1200" dirty="0" smtClean="0">
              <a:solidFill>
                <a:schemeClr val="tx1"/>
              </a:solidFill>
              <a:effectLst/>
              <a:latin typeface="Arial" charset="0"/>
              <a:ea typeface="+mn-ea"/>
              <a:cs typeface="+mn-cs"/>
            </a:endParaRPr>
          </a:p>
          <a:p>
            <a:r>
              <a:rPr lang="en-CA" sz="1100" dirty="0" smtClean="0"/>
              <a:t>In</a:t>
            </a:r>
            <a:r>
              <a:rPr lang="en-CA" sz="1100" baseline="0" dirty="0" smtClean="0"/>
              <a:t> terms of new developments, o</a:t>
            </a:r>
            <a:r>
              <a:rPr lang="en-CA" sz="1100" dirty="0" smtClean="0"/>
              <a:t>ur </a:t>
            </a:r>
            <a:r>
              <a:rPr lang="en-CA" sz="1100" dirty="0" err="1" smtClean="0"/>
              <a:t>Kaigo</a:t>
            </a:r>
            <a:r>
              <a:rPr lang="en-CA" sz="1100" dirty="0" smtClean="0"/>
              <a:t>/</a:t>
            </a:r>
            <a:r>
              <a:rPr lang="en-CA" sz="1100" dirty="0" err="1" smtClean="0"/>
              <a:t>Fraserview</a:t>
            </a:r>
            <a:r>
              <a:rPr lang="en-CA" sz="1100" dirty="0" smtClean="0"/>
              <a:t> redevelopment and expansion project on Williams and Number 4 road is currently waiting on a variance approval from our licensing department to increase the number of double-occupancy rooms in our phase 1 building for 18 months. This would then allow us to combine phase 2 and 3 starting in late September and accelerate our completion date by up to one year. Our new hope is that we can provide our residential care clients access to 194 bed by 2020.</a:t>
            </a:r>
          </a:p>
          <a:p>
            <a:endParaRPr lang="en-CA" sz="1100" dirty="0" smtClean="0"/>
          </a:p>
          <a:p>
            <a:r>
              <a:rPr lang="en-CA" sz="1100" dirty="0" smtClean="0"/>
              <a:t>Opening additional LT</a:t>
            </a:r>
            <a:r>
              <a:rPr lang="en-CA" sz="1100" baseline="0" dirty="0" smtClean="0"/>
              <a:t> care beds, additional 194 beds by 2020</a:t>
            </a:r>
            <a:endParaRPr lang="en-CA" sz="1100" dirty="0" smtClean="0"/>
          </a:p>
          <a:p>
            <a:r>
              <a:rPr lang="en-CA" sz="1100" dirty="0" smtClean="0"/>
              <a:t> </a:t>
            </a:r>
          </a:p>
          <a:p>
            <a:r>
              <a:rPr lang="en-CA" sz="1100" dirty="0" smtClean="0"/>
              <a:t>The Trellis project at Hamilton Lands is also progressing well. Construction continues, with the pilings and foundation now in place. Our anticipated occupancy date for this project is mid-2020, providing 135 beds residential care beds. – add cross-streets</a:t>
            </a:r>
          </a:p>
          <a:p>
            <a:endParaRPr lang="en-CA" sz="1100" dirty="0" smtClean="0"/>
          </a:p>
          <a:p>
            <a:r>
              <a:rPr lang="en-CA" sz="1100" dirty="0" smtClean="0"/>
              <a:t>As you can see,</a:t>
            </a:r>
            <a:r>
              <a:rPr lang="en-CA" sz="1100" baseline="0" dirty="0" smtClean="0"/>
              <a:t> lots of new great options LT care beds in the community, but using some for respite so </a:t>
            </a:r>
            <a:r>
              <a:rPr lang="en-CA" sz="1100" baseline="0" dirty="0" err="1" smtClean="0"/>
              <a:t>ppl</a:t>
            </a:r>
            <a:r>
              <a:rPr lang="en-CA" sz="1100" baseline="0" dirty="0" smtClean="0"/>
              <a:t> have short term options for them and families</a:t>
            </a:r>
            <a:endParaRPr lang="en-CA" sz="1100" dirty="0" smtClean="0"/>
          </a:p>
          <a:p>
            <a:endParaRPr lang="en-CA" sz="1100" dirty="0" smtClean="0"/>
          </a:p>
          <a:p>
            <a:pPr marL="171450" indent="-171450">
              <a:buFont typeface="Arial" panose="020B0604020202020204" pitchFamily="34" charset="0"/>
              <a:buChar char="•"/>
              <a:defRPr/>
            </a:pPr>
            <a:endParaRPr lang="en-CA" sz="1100" dirty="0">
              <a:latin typeface="+mn-lt"/>
            </a:endParaRPr>
          </a:p>
        </p:txBody>
      </p:sp>
      <p:sp>
        <p:nvSpPr>
          <p:cNvPr id="4" name="Slide Number Placeholder 3"/>
          <p:cNvSpPr>
            <a:spLocks noGrp="1"/>
          </p:cNvSpPr>
          <p:nvPr>
            <p:ph type="sldNum" sz="quarter" idx="10"/>
          </p:nvPr>
        </p:nvSpPr>
        <p:spPr/>
        <p:txBody>
          <a:bodyPr/>
          <a:lstStyle/>
          <a:p>
            <a:pPr>
              <a:defRPr/>
            </a:pPr>
            <a:fld id="{A0B3E388-6F23-4D38-85AF-A17DF802A83B}" type="slidenum">
              <a:rPr lang="en-US" smtClean="0"/>
              <a:pPr>
                <a:defRPr/>
              </a:pPr>
              <a:t>6</a:t>
            </a:fld>
            <a:endParaRPr lang="en-US" dirty="0"/>
          </a:p>
        </p:txBody>
      </p:sp>
    </p:spTree>
    <p:extLst>
      <p:ext uri="{BB962C8B-B14F-4D97-AF65-F5344CB8AC3E}">
        <p14:creationId xmlns:p14="http://schemas.microsoft.com/office/powerpoint/2010/main" val="456297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228600"/>
            <a:ext cx="2971800" cy="2228850"/>
          </a:xfrm>
        </p:spPr>
      </p:sp>
      <p:sp>
        <p:nvSpPr>
          <p:cNvPr id="3" name="Notes Placeholder 2"/>
          <p:cNvSpPr>
            <a:spLocks noGrp="1"/>
          </p:cNvSpPr>
          <p:nvPr>
            <p:ph type="body" idx="1"/>
          </p:nvPr>
        </p:nvSpPr>
        <p:spPr>
          <a:xfrm>
            <a:off x="304800" y="2514600"/>
            <a:ext cx="6248400" cy="6084570"/>
          </a:xfrm>
        </p:spPr>
        <p:txBody>
          <a:bodyPr/>
          <a:lstStyle/>
          <a:p>
            <a:r>
              <a:rPr lang="en-US" sz="1100" b="1" dirty="0" smtClean="0">
                <a:latin typeface="+mn-lt"/>
              </a:rPr>
              <a:t>[LAURA]</a:t>
            </a:r>
          </a:p>
          <a:p>
            <a:r>
              <a:rPr lang="en-US" sz="1100" b="0" dirty="0" smtClean="0">
                <a:latin typeface="+mn-lt"/>
              </a:rPr>
              <a:t>We want to receive</a:t>
            </a:r>
            <a:r>
              <a:rPr lang="en-US" sz="1100" b="0" baseline="0" dirty="0" smtClean="0">
                <a:latin typeface="+mn-lt"/>
              </a:rPr>
              <a:t> car where possible in our home, where we’re most comfortable. Would be great for someone to come to my home so I don’t have to go into hospital. Give examples—frail </a:t>
            </a:r>
            <a:r>
              <a:rPr lang="en-US" sz="1100" b="0" baseline="0" dirty="0" err="1" smtClean="0">
                <a:latin typeface="+mn-lt"/>
              </a:rPr>
              <a:t>ederly</a:t>
            </a:r>
            <a:r>
              <a:rPr lang="en-US" sz="1100" b="0" baseline="0" dirty="0" smtClean="0">
                <a:latin typeface="+mn-lt"/>
              </a:rPr>
              <a:t>, or someone with </a:t>
            </a:r>
            <a:r>
              <a:rPr lang="en-US" sz="1100" b="0" baseline="0" dirty="0" err="1" smtClean="0">
                <a:latin typeface="+mn-lt"/>
              </a:rPr>
              <a:t>pnomea</a:t>
            </a:r>
            <a:r>
              <a:rPr lang="en-US" sz="1100" b="0" baseline="0" dirty="0" smtClean="0">
                <a:latin typeface="+mn-lt"/>
              </a:rPr>
              <a:t>, </a:t>
            </a:r>
          </a:p>
          <a:p>
            <a:endParaRPr lang="en-US" sz="1100" b="0" baseline="0" dirty="0" smtClean="0">
              <a:latin typeface="+mn-lt"/>
            </a:endParaRPr>
          </a:p>
          <a:p>
            <a:r>
              <a:rPr lang="en-US" sz="1100" b="0" baseline="0" dirty="0" smtClean="0">
                <a:latin typeface="+mn-lt"/>
              </a:rPr>
              <a:t>-home support -3 million</a:t>
            </a:r>
          </a:p>
          <a:p>
            <a:r>
              <a:rPr lang="en-US" sz="1100" b="0" baseline="0" dirty="0" smtClean="0">
                <a:latin typeface="+mn-lt"/>
              </a:rPr>
              <a:t>-professional staff in your doctors office </a:t>
            </a:r>
          </a:p>
          <a:p>
            <a:r>
              <a:rPr lang="en-US" sz="1100" b="0" baseline="0" dirty="0" smtClean="0">
                <a:latin typeface="+mn-lt"/>
              </a:rPr>
              <a:t>-</a:t>
            </a:r>
            <a:r>
              <a:rPr lang="en-US" sz="1100" b="0" baseline="0" dirty="0" err="1" smtClean="0">
                <a:latin typeface="+mn-lt"/>
              </a:rPr>
              <a:t>physio</a:t>
            </a:r>
            <a:r>
              <a:rPr lang="en-US" sz="1100" b="0" baseline="0" dirty="0" smtClean="0">
                <a:latin typeface="+mn-lt"/>
              </a:rPr>
              <a:t> to </a:t>
            </a:r>
            <a:r>
              <a:rPr lang="en-US" sz="1100" b="0" baseline="0" dirty="0" err="1" smtClean="0">
                <a:latin typeface="+mn-lt"/>
              </a:rPr>
              <a:t>provive</a:t>
            </a:r>
            <a:r>
              <a:rPr lang="en-US" sz="1100" b="0" baseline="0" dirty="0" smtClean="0">
                <a:latin typeface="+mn-lt"/>
              </a:rPr>
              <a:t> rehab in the home</a:t>
            </a:r>
          </a:p>
          <a:p>
            <a:r>
              <a:rPr lang="en-US" sz="1100" b="0" baseline="0" dirty="0" smtClean="0">
                <a:latin typeface="+mn-lt"/>
              </a:rPr>
              <a:t>-teams that can </a:t>
            </a:r>
            <a:r>
              <a:rPr lang="en-US" sz="1100" b="0" baseline="0" dirty="0" err="1" smtClean="0">
                <a:latin typeface="+mn-lt"/>
              </a:rPr>
              <a:t>helo</a:t>
            </a:r>
            <a:r>
              <a:rPr lang="en-US" sz="1100" b="0" baseline="0" dirty="0" smtClean="0">
                <a:latin typeface="+mn-lt"/>
              </a:rPr>
              <a:t> with your </a:t>
            </a:r>
            <a:r>
              <a:rPr lang="en-US" sz="1100" b="0" baseline="0" dirty="0" err="1" smtClean="0">
                <a:latin typeface="+mn-lt"/>
              </a:rPr>
              <a:t>tranisiton</a:t>
            </a:r>
            <a:r>
              <a:rPr lang="en-US" sz="1100" b="0" baseline="0" dirty="0" smtClean="0">
                <a:latin typeface="+mn-lt"/>
              </a:rPr>
              <a:t> from acute </a:t>
            </a:r>
          </a:p>
          <a:p>
            <a:r>
              <a:rPr lang="en-US" sz="1100" b="0" baseline="0" dirty="0" smtClean="0">
                <a:latin typeface="+mn-lt"/>
              </a:rPr>
              <a:t>-</a:t>
            </a:r>
            <a:r>
              <a:rPr lang="en-US" sz="1100" b="0" baseline="0" dirty="0" err="1" smtClean="0">
                <a:latin typeface="+mn-lt"/>
              </a:rPr>
              <a:t>pcn</a:t>
            </a:r>
            <a:r>
              <a:rPr lang="en-US" sz="1100" b="0" baseline="0" dirty="0" smtClean="0">
                <a:latin typeface="+mn-lt"/>
              </a:rPr>
              <a:t> – additional staff working with your family doc 25 million</a:t>
            </a:r>
          </a:p>
          <a:p>
            <a:endParaRPr lang="en-US" sz="1100" b="0" dirty="0" smtClean="0">
              <a:latin typeface="+mn-lt"/>
            </a:endParaRPr>
          </a:p>
          <a:p>
            <a:r>
              <a:rPr lang="en-US" sz="1100" b="0" dirty="0" smtClean="0">
                <a:latin typeface="+mn-lt"/>
              </a:rPr>
              <a:t>While</a:t>
            </a:r>
            <a:r>
              <a:rPr lang="en-US" sz="1100" b="0" baseline="0" dirty="0" smtClean="0">
                <a:latin typeface="+mn-lt"/>
              </a:rPr>
              <a:t> we continue to invest in new buildings and developments to meet the growing needs of our population here in Richmond, we’re also making significant investments outside of the acute care hospital setting. </a:t>
            </a:r>
          </a:p>
          <a:p>
            <a:endParaRPr lang="en-US" sz="1100" b="0" baseline="0" dirty="0" smtClean="0">
              <a:latin typeface="+mn-lt"/>
            </a:endParaRPr>
          </a:p>
          <a:p>
            <a:r>
              <a:rPr lang="en-US" sz="1100" b="0" baseline="0" dirty="0" smtClean="0">
                <a:latin typeface="+mn-lt"/>
              </a:rPr>
              <a:t>As I mentioned, as the seniors population in Richmond continues to grow, so does the need for improved programs and services in the community. Recently, VCH-Richmond has made significant investments with regards to home support and increase respite beds to allow our frail elderly patients to receive the care they need while staying at home. We know that when patients can stay home, they’re able to recover faster and ultimately, live longer, than if they come to the hospital. </a:t>
            </a:r>
          </a:p>
          <a:p>
            <a:endParaRPr lang="en-US" sz="1100" b="0" baseline="0" dirty="0" smtClean="0">
              <a:latin typeface="+mn-lt"/>
            </a:endParaRPr>
          </a:p>
          <a:p>
            <a:r>
              <a:rPr lang="en-CA" sz="1200" kern="1200" dirty="0" smtClean="0">
                <a:solidFill>
                  <a:schemeClr val="tx1"/>
                </a:solidFill>
                <a:effectLst/>
                <a:latin typeface="Arial" charset="0"/>
                <a:ea typeface="+mn-ea"/>
                <a:cs typeface="+mn-cs"/>
              </a:rPr>
              <a:t>One thing we’ve been focusing</a:t>
            </a:r>
            <a:r>
              <a:rPr lang="en-CA" sz="1200" kern="1200" baseline="0" dirty="0" smtClean="0">
                <a:solidFill>
                  <a:schemeClr val="tx1"/>
                </a:solidFill>
                <a:effectLst/>
                <a:latin typeface="Arial" charset="0"/>
                <a:ea typeface="+mn-ea"/>
                <a:cs typeface="+mn-cs"/>
              </a:rPr>
              <a:t> on is </a:t>
            </a:r>
            <a:r>
              <a:rPr lang="en-CA" sz="1200" kern="1200" dirty="0" smtClean="0">
                <a:solidFill>
                  <a:schemeClr val="tx1"/>
                </a:solidFill>
                <a:effectLst/>
                <a:latin typeface="Arial" charset="0"/>
                <a:ea typeface="+mn-ea"/>
                <a:cs typeface="+mn-cs"/>
              </a:rPr>
              <a:t>working with our</a:t>
            </a:r>
            <a:r>
              <a:rPr lang="en-CA" sz="1200" kern="1200" baseline="0" dirty="0" smtClean="0">
                <a:solidFill>
                  <a:schemeClr val="tx1"/>
                </a:solidFill>
                <a:effectLst/>
                <a:latin typeface="Arial" charset="0"/>
                <a:ea typeface="+mn-ea"/>
                <a:cs typeface="+mn-cs"/>
              </a:rPr>
              <a:t> </a:t>
            </a:r>
            <a:r>
              <a:rPr lang="en-CA" sz="1200" kern="1200" dirty="0" smtClean="0">
                <a:solidFill>
                  <a:schemeClr val="tx1"/>
                </a:solidFill>
                <a:effectLst/>
                <a:latin typeface="Arial" charset="0"/>
                <a:ea typeface="+mn-ea"/>
                <a:cs typeface="+mn-cs"/>
              </a:rPr>
              <a:t>service provider</a:t>
            </a:r>
            <a:r>
              <a:rPr lang="en-CA" sz="1200" kern="1200" baseline="0" dirty="0" smtClean="0">
                <a:solidFill>
                  <a:schemeClr val="tx1"/>
                </a:solidFill>
                <a:effectLst/>
                <a:latin typeface="Arial" charset="0"/>
                <a:ea typeface="+mn-ea"/>
                <a:cs typeface="+mn-cs"/>
              </a:rPr>
              <a:t>s to </a:t>
            </a:r>
            <a:r>
              <a:rPr lang="en-CA" sz="1200" kern="1200" dirty="0" smtClean="0">
                <a:solidFill>
                  <a:schemeClr val="tx1"/>
                </a:solidFill>
                <a:effectLst/>
                <a:latin typeface="Arial" charset="0"/>
                <a:ea typeface="+mn-ea"/>
                <a:cs typeface="+mn-cs"/>
              </a:rPr>
              <a:t>utilize Enhanced Home Support Funds to support clients and their caregivers to support increased access supports in the community. Daytime</a:t>
            </a:r>
            <a:r>
              <a:rPr lang="en-CA" sz="1200" kern="1200" baseline="0" dirty="0" smtClean="0">
                <a:solidFill>
                  <a:schemeClr val="tx1"/>
                </a:solidFill>
                <a:effectLst/>
                <a:latin typeface="Arial" charset="0"/>
                <a:ea typeface="+mn-ea"/>
                <a:cs typeface="+mn-cs"/>
              </a:rPr>
              <a:t> r</a:t>
            </a:r>
            <a:r>
              <a:rPr lang="en-CA" sz="1200" kern="1200" dirty="0" smtClean="0">
                <a:solidFill>
                  <a:schemeClr val="tx1"/>
                </a:solidFill>
                <a:effectLst/>
                <a:latin typeface="Arial" charset="0"/>
                <a:ea typeface="+mn-ea"/>
                <a:cs typeface="+mn-cs"/>
              </a:rPr>
              <a:t>espite care, particularly for palliative clients and their caregivers, are being enhanced to support clients and families to have the required to supports for maintaining support for the client and caregivers through this journey. In addition, Enhanced Home Supports are being collectively utilized in partnership with acute care and community care to support clients to live at home while waiting residential care placement. </a:t>
            </a:r>
          </a:p>
          <a:p>
            <a:endParaRPr lang="en-CA" sz="1200" kern="1200" dirty="0" smtClean="0">
              <a:solidFill>
                <a:schemeClr val="tx1"/>
              </a:solidFill>
              <a:effectLst/>
              <a:latin typeface="Arial" charset="0"/>
              <a:ea typeface="+mn-ea"/>
              <a:cs typeface="+mn-cs"/>
            </a:endParaRPr>
          </a:p>
          <a:p>
            <a:r>
              <a:rPr lang="en-CA" sz="1200" kern="1200" dirty="0" smtClean="0">
                <a:solidFill>
                  <a:schemeClr val="tx1"/>
                </a:solidFill>
                <a:effectLst/>
                <a:latin typeface="Arial" charset="0"/>
                <a:ea typeface="+mn-ea"/>
                <a:cs typeface="+mn-cs"/>
              </a:rPr>
              <a:t>Working with our service provider partners, we are also increasing overnight care and respite options to help clients remain safely in their homes while whiling placement. In addition, increased home support care is being enhanced to support timely acute care discharges and re-assessed as the client continues to stabilize in their care. Over 1,000 new home support hours were provide in the first period for Richmond </a:t>
            </a:r>
            <a:r>
              <a:rPr lang="en-CA" sz="1200" kern="1200" dirty="0" err="1" smtClean="0">
                <a:solidFill>
                  <a:schemeClr val="tx1"/>
                </a:solidFill>
                <a:effectLst/>
                <a:latin typeface="Arial" charset="0"/>
                <a:ea typeface="+mn-ea"/>
                <a:cs typeface="+mn-cs"/>
              </a:rPr>
              <a:t>CoC</a:t>
            </a:r>
            <a:r>
              <a:rPr lang="en-CA" sz="1200" kern="1200" dirty="0" smtClean="0">
                <a:solidFill>
                  <a:schemeClr val="tx1"/>
                </a:solidFill>
                <a:effectLst/>
                <a:latin typeface="Arial" charset="0"/>
                <a:ea typeface="+mn-ea"/>
                <a:cs typeface="+mn-cs"/>
              </a:rPr>
              <a:t>, in addition, to our baseline hours.</a:t>
            </a:r>
          </a:p>
          <a:p>
            <a:r>
              <a:rPr lang="en-CA" sz="1200" kern="1200" dirty="0" smtClean="0">
                <a:solidFill>
                  <a:schemeClr val="tx1"/>
                </a:solidFill>
                <a:effectLst/>
                <a:latin typeface="Arial" charset="0"/>
                <a:ea typeface="+mn-ea"/>
                <a:cs typeface="+mn-cs"/>
              </a:rPr>
              <a:t> </a:t>
            </a:r>
          </a:p>
          <a:p>
            <a:r>
              <a:rPr lang="en-CA" sz="1200" kern="1200" dirty="0" smtClean="0">
                <a:solidFill>
                  <a:schemeClr val="tx1"/>
                </a:solidFill>
                <a:effectLst/>
                <a:latin typeface="Arial" charset="0"/>
                <a:ea typeface="+mn-ea"/>
                <a:cs typeface="+mn-cs"/>
              </a:rPr>
              <a:t>We’re also working in partnership with the Rosewood long</a:t>
            </a:r>
            <a:r>
              <a:rPr lang="en-CA" sz="1200" kern="1200" baseline="0" dirty="0" smtClean="0">
                <a:solidFill>
                  <a:schemeClr val="tx1"/>
                </a:solidFill>
                <a:effectLst/>
                <a:latin typeface="Arial" charset="0"/>
                <a:ea typeface="+mn-ea"/>
                <a:cs typeface="+mn-cs"/>
              </a:rPr>
              <a:t> term care facility </a:t>
            </a:r>
            <a:r>
              <a:rPr lang="en-CA" sz="1200" kern="1200" dirty="0" smtClean="0">
                <a:solidFill>
                  <a:schemeClr val="tx1"/>
                </a:solidFill>
                <a:effectLst/>
                <a:latin typeface="Arial" charset="0"/>
                <a:ea typeface="+mn-ea"/>
                <a:cs typeface="+mn-cs"/>
              </a:rPr>
              <a:t>to formalize a bathing program for clients who could not otherwise access a bath or shower. Our goal is to secure approximately 45 bathing time slots for community clients by mid-June.</a:t>
            </a:r>
            <a:endParaRPr lang="en-US" sz="1100" b="0" dirty="0" smtClean="0">
              <a:latin typeface="+mn-lt"/>
            </a:endParaRPr>
          </a:p>
        </p:txBody>
      </p:sp>
      <p:sp>
        <p:nvSpPr>
          <p:cNvPr id="4" name="Slide Number Placeholder 3"/>
          <p:cNvSpPr>
            <a:spLocks noGrp="1"/>
          </p:cNvSpPr>
          <p:nvPr>
            <p:ph type="sldNum" sz="quarter" idx="10"/>
          </p:nvPr>
        </p:nvSpPr>
        <p:spPr/>
        <p:txBody>
          <a:bodyPr/>
          <a:lstStyle/>
          <a:p>
            <a:pPr>
              <a:defRPr/>
            </a:pPr>
            <a:fld id="{A0B3E388-6F23-4D38-85AF-A17DF802A83B}" type="slidenum">
              <a:rPr lang="en-US" smtClean="0"/>
              <a:pPr>
                <a:defRPr/>
              </a:pPr>
              <a:t>7</a:t>
            </a:fld>
            <a:endParaRPr lang="en-US"/>
          </a:p>
        </p:txBody>
      </p:sp>
    </p:spTree>
    <p:extLst>
      <p:ext uri="{BB962C8B-B14F-4D97-AF65-F5344CB8AC3E}">
        <p14:creationId xmlns:p14="http://schemas.microsoft.com/office/powerpoint/2010/main" val="523434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7400" y="228600"/>
            <a:ext cx="2362200" cy="1771650"/>
          </a:xfrm>
        </p:spPr>
      </p:sp>
      <p:sp>
        <p:nvSpPr>
          <p:cNvPr id="3" name="Notes Placeholder 2"/>
          <p:cNvSpPr>
            <a:spLocks noGrp="1"/>
          </p:cNvSpPr>
          <p:nvPr>
            <p:ph type="body" idx="1"/>
          </p:nvPr>
        </p:nvSpPr>
        <p:spPr>
          <a:xfrm>
            <a:off x="381000" y="2209800"/>
            <a:ext cx="6324600" cy="6389370"/>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dirty="0">
              <a:latin typeface="+mn-lt"/>
            </a:endParaRPr>
          </a:p>
        </p:txBody>
      </p:sp>
      <p:sp>
        <p:nvSpPr>
          <p:cNvPr id="4" name="Slide Number Placeholder 3"/>
          <p:cNvSpPr>
            <a:spLocks noGrp="1"/>
          </p:cNvSpPr>
          <p:nvPr>
            <p:ph type="sldNum" sz="quarter" idx="10"/>
          </p:nvPr>
        </p:nvSpPr>
        <p:spPr/>
        <p:txBody>
          <a:bodyPr/>
          <a:lstStyle/>
          <a:p>
            <a:pPr>
              <a:defRPr/>
            </a:pPr>
            <a:fld id="{A0B3E388-6F23-4D38-85AF-A17DF802A83B}" type="slidenum">
              <a:rPr lang="en-US" smtClean="0"/>
              <a:pPr>
                <a:defRPr/>
              </a:pPr>
              <a:t>8</a:t>
            </a:fld>
            <a:endParaRPr lang="en-US"/>
          </a:p>
        </p:txBody>
      </p:sp>
    </p:spTree>
    <p:extLst>
      <p:ext uri="{BB962C8B-B14F-4D97-AF65-F5344CB8AC3E}">
        <p14:creationId xmlns:p14="http://schemas.microsoft.com/office/powerpoint/2010/main" val="3367695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7400" y="228600"/>
            <a:ext cx="2362200" cy="1771650"/>
          </a:xfrm>
        </p:spPr>
      </p:sp>
      <p:sp>
        <p:nvSpPr>
          <p:cNvPr id="3" name="Notes Placeholder 2"/>
          <p:cNvSpPr>
            <a:spLocks noGrp="1"/>
          </p:cNvSpPr>
          <p:nvPr>
            <p:ph type="body" idx="1"/>
          </p:nvPr>
        </p:nvSpPr>
        <p:spPr>
          <a:xfrm>
            <a:off x="381000" y="2209800"/>
            <a:ext cx="6324600" cy="6389370"/>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b="1" i="0" u="none" strike="noStrike" kern="1200" cap="none" dirty="0" smtClean="0">
                <a:solidFill>
                  <a:schemeClr val="tx1"/>
                </a:solidFill>
                <a:effectLst/>
                <a:latin typeface="Arial" charset="0"/>
                <a:ea typeface="Calibri"/>
                <a:cs typeface="Calibri"/>
                <a:sym typeface="Calibri"/>
              </a:rPr>
              <a:t>[LAURA]</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b="0" i="0" u="none" strike="noStrike" kern="1200" cap="none" dirty="0" smtClean="0">
                <a:solidFill>
                  <a:schemeClr val="tx1"/>
                </a:solidFill>
                <a:effectLst/>
                <a:latin typeface="Arial" charset="0"/>
                <a:ea typeface="Calibri"/>
                <a:cs typeface="Calibri"/>
                <a:sym typeface="Calibri"/>
              </a:rPr>
              <a:t>Last year, the Ministry of Health announced it would be providing funding to establish a Foundry </a:t>
            </a:r>
            <a:r>
              <a:rPr lang="en-US" sz="1100" b="0" i="0" u="none" strike="noStrike" kern="1200" cap="none" dirty="0" err="1" smtClean="0">
                <a:solidFill>
                  <a:schemeClr val="tx1"/>
                </a:solidFill>
                <a:effectLst/>
                <a:latin typeface="Arial" charset="0"/>
                <a:ea typeface="Calibri"/>
                <a:cs typeface="Calibri"/>
                <a:sym typeface="Calibri"/>
              </a:rPr>
              <a:t>centre</a:t>
            </a:r>
            <a:r>
              <a:rPr lang="en-US" sz="1100" b="0" i="0" u="none" strike="noStrike" kern="1200" cap="none" dirty="0" smtClean="0">
                <a:solidFill>
                  <a:schemeClr val="tx1"/>
                </a:solidFill>
                <a:effectLst/>
                <a:latin typeface="Arial" charset="0"/>
                <a:ea typeface="Calibri"/>
                <a:cs typeface="Calibri"/>
                <a:sym typeface="Calibri"/>
              </a:rPr>
              <a:t> in Richmond—a health and social service </a:t>
            </a:r>
            <a:r>
              <a:rPr lang="en-US" sz="1100" b="0" i="0" u="none" strike="noStrike" kern="1200" cap="none" dirty="0" err="1" smtClean="0">
                <a:solidFill>
                  <a:schemeClr val="tx1"/>
                </a:solidFill>
                <a:effectLst/>
                <a:latin typeface="Arial" charset="0"/>
                <a:ea typeface="Calibri"/>
                <a:cs typeface="Calibri"/>
                <a:sym typeface="Calibri"/>
              </a:rPr>
              <a:t>centre</a:t>
            </a:r>
            <a:r>
              <a:rPr lang="en-US" sz="1100" b="0" i="0" u="none" strike="noStrike" kern="1200" cap="none" dirty="0" smtClean="0">
                <a:solidFill>
                  <a:schemeClr val="tx1"/>
                </a:solidFill>
                <a:effectLst/>
                <a:latin typeface="Arial" charset="0"/>
                <a:ea typeface="Calibri"/>
                <a:cs typeface="Calibri"/>
                <a:sym typeface="Calibri"/>
              </a:rPr>
              <a:t> for youth aged 12-24—and will join nine other communities around the province in providing a single, approachable, and convenient location for young people to access mental health care, substance use services, primary care, social services, and youth and family peer supports. Low barrier hub</a:t>
            </a:r>
            <a:r>
              <a:rPr lang="en-US" sz="1100" b="0" i="0" u="none" strike="noStrike" kern="1200" cap="none" baseline="0" dirty="0" smtClean="0">
                <a:solidFill>
                  <a:schemeClr val="tx1"/>
                </a:solidFill>
                <a:effectLst/>
                <a:latin typeface="Arial" charset="0"/>
                <a:ea typeface="Calibri"/>
                <a:cs typeface="Calibri"/>
                <a:sym typeface="Calibri"/>
              </a:rPr>
              <a:t> for youth to receive the health </a:t>
            </a:r>
            <a:endParaRPr lang="en-US" sz="1100" b="0" i="0" u="none" strike="noStrike" kern="1200" cap="none" dirty="0" smtClean="0">
              <a:solidFill>
                <a:schemeClr val="tx1"/>
              </a:solidFill>
              <a:effectLst/>
              <a:latin typeface="Arial" charset="0"/>
              <a:ea typeface="Calibri"/>
              <a:cs typeface="Calibri"/>
              <a:sym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100" b="0" i="0" u="none" strike="noStrike" kern="1200" cap="none" dirty="0" smtClean="0">
              <a:solidFill>
                <a:schemeClr val="tx1"/>
              </a:solidFill>
              <a:effectLst/>
              <a:latin typeface="Arial" charset="0"/>
              <a:ea typeface="Calibri"/>
              <a:cs typeface="Calibri"/>
              <a:sym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b="0" i="0" u="none" strike="noStrike" kern="1200" cap="none" dirty="0" smtClean="0">
                <a:solidFill>
                  <a:schemeClr val="tx1"/>
                </a:solidFill>
                <a:effectLst/>
                <a:latin typeface="Arial" charset="0"/>
                <a:ea typeface="Calibri"/>
                <a:cs typeface="Calibri"/>
                <a:sym typeface="Calibri"/>
              </a:rPr>
              <a:t>Foundry’s goal is to provide safe, non-judgmental care, information and resources, and work to reach young people earlier – before health challenges become problematic. By bringing health and social services together in a single place, we’re able to make it easier for young people to find the care, connection and support they need. Working with our lead agency, Richmond Addictions Services, Foundry Richmond </a:t>
            </a:r>
            <a:r>
              <a:rPr lang="en-US" sz="1100" b="0" i="0" u="none" strike="noStrike" kern="1200" cap="none" dirty="0" err="1" smtClean="0">
                <a:solidFill>
                  <a:schemeClr val="tx1"/>
                </a:solidFill>
                <a:effectLst/>
                <a:latin typeface="Arial" charset="0"/>
                <a:ea typeface="Calibri"/>
                <a:cs typeface="Calibri"/>
                <a:sym typeface="Calibri"/>
              </a:rPr>
              <a:t>centre</a:t>
            </a:r>
            <a:r>
              <a:rPr lang="en-US" sz="1100" b="0" i="0" u="none" strike="noStrike" kern="1200" cap="none" dirty="0" smtClean="0">
                <a:solidFill>
                  <a:schemeClr val="tx1"/>
                </a:solidFill>
                <a:effectLst/>
                <a:latin typeface="Arial" charset="0"/>
                <a:ea typeface="Calibri"/>
                <a:cs typeface="Calibri"/>
                <a:sym typeface="Calibri"/>
              </a:rPr>
              <a:t> will work in collaboration with the entire community and community agencies to help bridge gaps and remove barriers in systems.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100" b="0" i="0" u="none" strike="noStrike" kern="1200" cap="none" dirty="0" smtClean="0">
              <a:solidFill>
                <a:schemeClr val="tx1"/>
              </a:solidFill>
              <a:effectLst/>
              <a:latin typeface="Arial" charset="0"/>
              <a:ea typeface="Calibri"/>
              <a:cs typeface="Calibri"/>
              <a:sym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b="0" i="0" u="none" strike="noStrike" kern="1200" cap="none" dirty="0" smtClean="0">
                <a:solidFill>
                  <a:schemeClr val="tx1"/>
                </a:solidFill>
                <a:effectLst/>
                <a:latin typeface="Arial" charset="0"/>
                <a:ea typeface="Calibri"/>
                <a:cs typeface="Calibri"/>
                <a:sym typeface="Calibri"/>
              </a:rPr>
              <a:t>We’re</a:t>
            </a:r>
            <a:r>
              <a:rPr lang="en-US" sz="1100" b="0" i="0" u="none" strike="noStrike" kern="1200" cap="none" baseline="0" dirty="0" smtClean="0">
                <a:solidFill>
                  <a:schemeClr val="tx1"/>
                </a:solidFill>
                <a:effectLst/>
                <a:latin typeface="Arial" charset="0"/>
                <a:ea typeface="Calibri"/>
                <a:cs typeface="Calibri"/>
                <a:sym typeface="Calibri"/>
              </a:rPr>
              <a:t> currently in the process of securing</a:t>
            </a:r>
            <a:r>
              <a:rPr lang="en-US" sz="1100" b="0" i="0" u="none" strike="noStrike" kern="1200" cap="none" dirty="0" smtClean="0">
                <a:solidFill>
                  <a:schemeClr val="tx1"/>
                </a:solidFill>
                <a:effectLst/>
                <a:latin typeface="Arial" charset="0"/>
                <a:ea typeface="Calibri"/>
                <a:cs typeface="Calibri"/>
                <a:sym typeface="Calibri"/>
              </a:rPr>
              <a:t> a location for this new</a:t>
            </a:r>
            <a:r>
              <a:rPr lang="en-US" sz="1100" b="0" i="0" u="none" strike="noStrike" kern="1200" cap="none" baseline="0" dirty="0" smtClean="0">
                <a:solidFill>
                  <a:schemeClr val="tx1"/>
                </a:solidFill>
                <a:effectLst/>
                <a:latin typeface="Arial" charset="0"/>
                <a:ea typeface="Calibri"/>
                <a:cs typeface="Calibri"/>
                <a:sym typeface="Calibri"/>
              </a:rPr>
              <a:t> </a:t>
            </a:r>
            <a:r>
              <a:rPr lang="en-US" sz="1100" b="0" i="0" u="none" strike="noStrike" kern="1200" cap="none" baseline="0" dirty="0" err="1" smtClean="0">
                <a:solidFill>
                  <a:schemeClr val="tx1"/>
                </a:solidFill>
                <a:effectLst/>
                <a:latin typeface="Arial" charset="0"/>
                <a:ea typeface="Calibri"/>
                <a:cs typeface="Calibri"/>
                <a:sym typeface="Calibri"/>
              </a:rPr>
              <a:t>centre</a:t>
            </a:r>
            <a:r>
              <a:rPr lang="en-US" sz="1100" b="0" i="0" u="none" strike="noStrike" kern="1200" cap="none" dirty="0" smtClean="0">
                <a:solidFill>
                  <a:schemeClr val="tx1"/>
                </a:solidFill>
                <a:effectLst/>
                <a:latin typeface="Arial" charset="0"/>
                <a:ea typeface="Calibri"/>
                <a:cs typeface="Calibri"/>
                <a:sym typeface="Calibri"/>
              </a:rPr>
              <a:t>.</a:t>
            </a:r>
            <a:r>
              <a:rPr lang="en-US" sz="1100" b="0" i="0" u="none" strike="noStrike" kern="1200" cap="none" baseline="0" dirty="0" smtClean="0">
                <a:solidFill>
                  <a:schemeClr val="tx1"/>
                </a:solidFill>
                <a:effectLst/>
                <a:latin typeface="Arial" charset="0"/>
                <a:ea typeface="Calibri"/>
                <a:cs typeface="Calibri"/>
                <a:sym typeface="Calibri"/>
              </a:rPr>
              <a:t> </a:t>
            </a:r>
            <a:r>
              <a:rPr lang="en-US" sz="1100" b="0" i="0" u="none" strike="noStrike" kern="1200" cap="none" dirty="0" smtClean="0">
                <a:solidFill>
                  <a:schemeClr val="tx1"/>
                </a:solidFill>
                <a:effectLst/>
                <a:latin typeface="Arial" charset="0"/>
                <a:ea typeface="Calibri"/>
                <a:cs typeface="Calibri"/>
                <a:sym typeface="Calibri"/>
              </a:rPr>
              <a:t>The Richmond Hospita</a:t>
            </a:r>
            <a:r>
              <a:rPr lang="en-US" sz="1100" b="0" i="0" u="none" strike="noStrike" kern="1200" cap="none" baseline="0" dirty="0" smtClean="0">
                <a:solidFill>
                  <a:schemeClr val="tx1"/>
                </a:solidFill>
                <a:effectLst/>
                <a:latin typeface="Arial" charset="0"/>
                <a:ea typeface="Calibri"/>
                <a:cs typeface="Calibri"/>
                <a:sym typeface="Calibri"/>
              </a:rPr>
              <a:t>l Foundation has been a great partner in this initiative since the beginning and making a 1.5M commitment toward construction and clinical programming start up costs. We</a:t>
            </a:r>
            <a:r>
              <a:rPr lang="en-US" sz="1100" b="0" i="0" u="none" strike="noStrike" kern="1200" cap="none" dirty="0" smtClean="0">
                <a:solidFill>
                  <a:schemeClr val="tx1"/>
                </a:solidFill>
                <a:effectLst/>
                <a:latin typeface="Arial" charset="0"/>
                <a:ea typeface="Calibri"/>
                <a:cs typeface="Calibri"/>
                <a:sym typeface="Calibri"/>
              </a:rPr>
              <a:t> look forward to providing more regular updates on this project as we continue to work closely with our internal and external stakeholders and move through our development phases.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100" b="0" i="0" u="none" strike="noStrike" kern="1200" cap="none" dirty="0" smtClean="0">
              <a:solidFill>
                <a:schemeClr val="tx1"/>
              </a:solidFill>
              <a:effectLst/>
              <a:latin typeface="Arial" charset="0"/>
              <a:ea typeface="Calibri"/>
              <a:cs typeface="Calibri"/>
              <a:sym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b="0" i="0" u="none" strike="noStrike" kern="1200" cap="none" dirty="0" smtClean="0">
                <a:solidFill>
                  <a:schemeClr val="tx1"/>
                </a:solidFill>
                <a:effectLst/>
                <a:latin typeface="Arial" charset="0"/>
                <a:ea typeface="Calibri"/>
                <a:cs typeface="Calibri"/>
                <a:sym typeface="Calibri"/>
              </a:rPr>
              <a:t>What is investment from the ministry? How much from the foundation? If any</a:t>
            </a:r>
            <a:r>
              <a:rPr lang="en-US" sz="1100" b="0" i="0" u="none" strike="noStrike" kern="1200" cap="none" baseline="0" dirty="0" smtClean="0">
                <a:solidFill>
                  <a:schemeClr val="tx1"/>
                </a:solidFill>
                <a:effectLst/>
                <a:latin typeface="Arial" charset="0"/>
                <a:ea typeface="Calibri"/>
                <a:cs typeface="Calibri"/>
                <a:sym typeface="Calibri"/>
              </a:rPr>
              <a:t> of you have any spaces please let us know.</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100" b="0" i="0" u="none" strike="noStrike" kern="1200" cap="none" baseline="0" dirty="0" smtClean="0">
              <a:solidFill>
                <a:schemeClr val="tx1"/>
              </a:solidFill>
              <a:effectLst/>
              <a:latin typeface="Arial" charset="0"/>
              <a:ea typeface="Calibri"/>
              <a:cs typeface="Calibri"/>
              <a:sym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b="0" i="0" u="none" strike="noStrike" kern="1200" cap="none" baseline="0" dirty="0" smtClean="0">
                <a:solidFill>
                  <a:schemeClr val="tx1"/>
                </a:solidFill>
                <a:effectLst/>
                <a:latin typeface="Arial" charset="0"/>
                <a:ea typeface="Calibri"/>
                <a:cs typeface="Calibri"/>
                <a:sym typeface="Calibri"/>
              </a:rPr>
              <a:t>I’m going to tell you what foundry is. I’ m a youth. Not </a:t>
            </a:r>
            <a:r>
              <a:rPr lang="en-US" sz="1100" b="0" i="0" u="none" strike="noStrike" kern="1200" cap="none" baseline="0" dirty="0" err="1" smtClean="0">
                <a:solidFill>
                  <a:schemeClr val="tx1"/>
                </a:solidFill>
                <a:effectLst/>
                <a:latin typeface="Arial" charset="0"/>
                <a:ea typeface="Calibri"/>
                <a:cs typeface="Calibri"/>
                <a:sym typeface="Calibri"/>
              </a:rPr>
              <a:t>confortable</a:t>
            </a:r>
            <a:r>
              <a:rPr lang="en-US" sz="1100" b="0" i="0" u="none" strike="noStrike" kern="1200" cap="none" baseline="0" dirty="0" smtClean="0">
                <a:solidFill>
                  <a:schemeClr val="tx1"/>
                </a:solidFill>
                <a:effectLst/>
                <a:latin typeface="Arial" charset="0"/>
                <a:ea typeface="Calibri"/>
                <a:cs typeface="Calibri"/>
                <a:sym typeface="Calibri"/>
              </a:rPr>
              <a:t> going to my family doctor, so this is a place </a:t>
            </a:r>
            <a:r>
              <a:rPr lang="en-US" sz="1100" b="0" i="0" u="none" strike="noStrike" kern="1200" cap="none" baseline="0" dirty="0" err="1" smtClean="0">
                <a:solidFill>
                  <a:schemeClr val="tx1"/>
                </a:solidFill>
                <a:effectLst/>
                <a:latin typeface="Arial" charset="0"/>
                <a:ea typeface="Calibri"/>
                <a:cs typeface="Calibri"/>
                <a:sym typeface="Calibri"/>
              </a:rPr>
              <a:t>wher</a:t>
            </a:r>
            <a:r>
              <a:rPr lang="en-US" sz="1100" b="0" i="0" u="none" strike="noStrike" kern="1200" cap="none" baseline="0" dirty="0" smtClean="0">
                <a:solidFill>
                  <a:schemeClr val="tx1"/>
                </a:solidFill>
                <a:effectLst/>
                <a:latin typeface="Arial" charset="0"/>
                <a:ea typeface="Calibri"/>
                <a:cs typeface="Calibri"/>
                <a:sym typeface="Calibri"/>
              </a:rPr>
              <a:t> </a:t>
            </a:r>
            <a:r>
              <a:rPr lang="en-US" sz="1100" b="0" i="0" u="none" strike="noStrike" kern="1200" cap="none" baseline="0" dirty="0" err="1" smtClean="0">
                <a:solidFill>
                  <a:schemeClr val="tx1"/>
                </a:solidFill>
                <a:effectLst/>
                <a:latin typeface="Arial" charset="0"/>
                <a:ea typeface="Calibri"/>
                <a:cs typeface="Calibri"/>
                <a:sym typeface="Calibri"/>
              </a:rPr>
              <a:t>ei</a:t>
            </a:r>
            <a:r>
              <a:rPr lang="en-US" sz="1100" b="0" i="0" u="none" strike="noStrike" kern="1200" cap="none" baseline="0" dirty="0" smtClean="0">
                <a:solidFill>
                  <a:schemeClr val="tx1"/>
                </a:solidFill>
                <a:effectLst/>
                <a:latin typeface="Arial" charset="0"/>
                <a:ea typeface="Calibri"/>
                <a:cs typeface="Calibri"/>
                <a:sym typeface="Calibri"/>
              </a:rPr>
              <a:t> can get birth control, if I need support, feeling depressed, safe and secure—from </a:t>
            </a:r>
            <a:r>
              <a:rPr lang="en-US" sz="1100" b="0" i="0" u="none" strike="noStrike" kern="1200" cap="none" baseline="0" dirty="0" err="1" smtClean="0">
                <a:solidFill>
                  <a:schemeClr val="tx1"/>
                </a:solidFill>
                <a:effectLst/>
                <a:latin typeface="Arial" charset="0"/>
                <a:ea typeface="Calibri"/>
                <a:cs typeface="Calibri"/>
                <a:sym typeface="Calibri"/>
              </a:rPr>
              <a:t>physicial</a:t>
            </a:r>
            <a:r>
              <a:rPr lang="en-US" sz="1100" b="0" i="0" u="none" strike="noStrike" kern="1200" cap="none" baseline="0" dirty="0" smtClean="0">
                <a:solidFill>
                  <a:schemeClr val="tx1"/>
                </a:solidFill>
                <a:effectLst/>
                <a:latin typeface="Arial" charset="0"/>
                <a:ea typeface="Calibri"/>
                <a:cs typeface="Calibri"/>
                <a:sym typeface="Calibri"/>
              </a:rPr>
              <a:t> to mental health. </a:t>
            </a:r>
            <a:r>
              <a:rPr lang="en-US" sz="1100" b="0" i="0" u="none" strike="noStrike" kern="1200" cap="none" baseline="0" dirty="0" err="1" smtClean="0">
                <a:solidFill>
                  <a:schemeClr val="tx1"/>
                </a:solidFill>
                <a:effectLst/>
                <a:latin typeface="Arial" charset="0"/>
                <a:ea typeface="Calibri"/>
                <a:cs typeface="Calibri"/>
                <a:sym typeface="Calibri"/>
              </a:rPr>
              <a:t>Beocmea</a:t>
            </a:r>
            <a:r>
              <a:rPr lang="en-US" sz="1100" b="0" i="0" u="none" strike="noStrike" kern="1200" cap="none" baseline="0" dirty="0" smtClean="0">
                <a:solidFill>
                  <a:schemeClr val="tx1"/>
                </a:solidFill>
                <a:effectLst/>
                <a:latin typeface="Arial" charset="0"/>
                <a:ea typeface="Calibri"/>
                <a:cs typeface="Calibri"/>
                <a:sym typeface="Calibri"/>
              </a:rPr>
              <a:t> a gathering and connection place.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100" b="0" i="0" u="none" strike="noStrike" kern="1200" cap="none" baseline="0" dirty="0" smtClean="0">
              <a:solidFill>
                <a:schemeClr val="tx1"/>
              </a:solidFill>
              <a:effectLst/>
              <a:latin typeface="Arial" charset="0"/>
              <a:ea typeface="Calibri"/>
              <a:cs typeface="Calibri"/>
              <a:sym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b="0" i="0" u="none" strike="noStrike" kern="1200" cap="none" baseline="0" dirty="0" smtClean="0">
                <a:solidFill>
                  <a:schemeClr val="tx1"/>
                </a:solidFill>
                <a:effectLst/>
                <a:latin typeface="Arial" charset="0"/>
                <a:ea typeface="Calibri"/>
                <a:cs typeface="Calibri"/>
                <a:sym typeface="Calibri"/>
              </a:rPr>
              <a:t>One liner about engagement session </a:t>
            </a:r>
            <a:r>
              <a:rPr lang="en-US" sz="1100" b="0" i="0" u="none" strike="noStrike" kern="1200" cap="none" baseline="0" dirty="0" err="1" smtClean="0">
                <a:solidFill>
                  <a:schemeClr val="tx1"/>
                </a:solidFill>
                <a:effectLst/>
                <a:latin typeface="Arial" charset="0"/>
                <a:ea typeface="Calibri"/>
                <a:cs typeface="Calibri"/>
                <a:sym typeface="Calibri"/>
              </a:rPr>
              <a:t>cming</a:t>
            </a:r>
            <a:r>
              <a:rPr lang="en-US" sz="1100" b="0" i="0" u="none" strike="noStrike" kern="1200" cap="none" baseline="0" dirty="0" smtClean="0">
                <a:solidFill>
                  <a:schemeClr val="tx1"/>
                </a:solidFill>
                <a:effectLst/>
                <a:latin typeface="Arial" charset="0"/>
                <a:ea typeface="Calibri"/>
                <a:cs typeface="Calibri"/>
                <a:sym typeface="Calibri"/>
              </a:rPr>
              <a:t> up with parents, engagement with communities to ensure services are </a:t>
            </a:r>
            <a:endParaRPr lang="en-US" sz="1100" b="0" i="0" u="none" strike="noStrike" kern="1200" cap="none" dirty="0" smtClean="0">
              <a:solidFill>
                <a:schemeClr val="tx1"/>
              </a:solidFill>
              <a:effectLst/>
              <a:latin typeface="Arial" charset="0"/>
              <a:ea typeface="Calibri"/>
              <a:cs typeface="Calibri"/>
              <a:sym typeface="Calibri"/>
            </a:endParaRPr>
          </a:p>
          <a:p>
            <a:endParaRPr lang="en-US" sz="1100" b="0" i="0" u="none" strike="noStrike" kern="1200" cap="none" dirty="0" smtClean="0">
              <a:solidFill>
                <a:schemeClr val="tx1"/>
              </a:solidFill>
              <a:effectLst/>
              <a:latin typeface="Arial" charset="0"/>
              <a:cs typeface="Calibri"/>
              <a:sym typeface="Calibri"/>
            </a:endParaRPr>
          </a:p>
          <a:p>
            <a:endParaRPr lang="en-US" sz="1100" b="0" i="0" u="none" strike="noStrike" kern="1200" cap="none" dirty="0" smtClean="0">
              <a:solidFill>
                <a:schemeClr val="tx1"/>
              </a:solidFill>
              <a:effectLst/>
              <a:latin typeface="Arial" charset="0"/>
              <a:cs typeface="Calibri"/>
              <a:sym typeface="Calibri"/>
            </a:endParaRPr>
          </a:p>
          <a:p>
            <a:r>
              <a:rPr lang="en-US" sz="1100" b="0" i="0" u="none" strike="noStrike" kern="1200" cap="none" dirty="0" err="1" smtClean="0">
                <a:solidFill>
                  <a:schemeClr val="tx1"/>
                </a:solidFill>
                <a:effectLst/>
                <a:latin typeface="Arial" charset="0"/>
                <a:cs typeface="Calibri"/>
                <a:sym typeface="Calibri"/>
              </a:rPr>
              <a:t>Ans</a:t>
            </a:r>
            <a:r>
              <a:rPr lang="en-US" sz="1100" b="0" i="0" u="none" strike="noStrike" kern="1200" cap="none" dirty="0" smtClean="0">
                <a:solidFill>
                  <a:schemeClr val="tx1"/>
                </a:solidFill>
                <a:effectLst/>
                <a:latin typeface="Arial" charset="0"/>
                <a:cs typeface="Calibri"/>
                <a:sym typeface="Calibri"/>
              </a:rPr>
              <a:t> shortly Meena will</a:t>
            </a:r>
            <a:r>
              <a:rPr lang="en-US" sz="1100" b="0" i="0" u="none" strike="noStrike" kern="1200" cap="none" baseline="0" dirty="0" smtClean="0">
                <a:solidFill>
                  <a:schemeClr val="tx1"/>
                </a:solidFill>
                <a:effectLst/>
                <a:latin typeface="Arial" charset="0"/>
                <a:cs typeface="Calibri"/>
                <a:sym typeface="Calibri"/>
              </a:rPr>
              <a:t> be talking about teen </a:t>
            </a:r>
            <a:r>
              <a:rPr lang="en-US" sz="1100" b="0" i="0" u="none" strike="noStrike" kern="1200" cap="none" baseline="0" dirty="0" err="1" smtClean="0">
                <a:solidFill>
                  <a:schemeClr val="tx1"/>
                </a:solidFill>
                <a:effectLst/>
                <a:latin typeface="Arial" charset="0"/>
                <a:cs typeface="Calibri"/>
                <a:sym typeface="Calibri"/>
              </a:rPr>
              <a:t>vaping</a:t>
            </a:r>
            <a:r>
              <a:rPr lang="en-US" sz="1100" b="0" i="0" u="none" strike="noStrike" kern="1200" cap="none" baseline="0" dirty="0" smtClean="0">
                <a:solidFill>
                  <a:schemeClr val="tx1"/>
                </a:solidFill>
                <a:effectLst/>
                <a:latin typeface="Arial" charset="0"/>
                <a:cs typeface="Calibri"/>
                <a:sym typeface="Calibri"/>
              </a:rPr>
              <a:t> which is a big </a:t>
            </a:r>
            <a:r>
              <a:rPr lang="en-US" sz="1100" b="0" i="0" u="none" strike="noStrike" kern="1200" cap="none" baseline="0" dirty="0" err="1" smtClean="0">
                <a:solidFill>
                  <a:schemeClr val="tx1"/>
                </a:solidFill>
                <a:effectLst/>
                <a:latin typeface="Arial" charset="0"/>
                <a:cs typeface="Calibri"/>
                <a:sym typeface="Calibri"/>
              </a:rPr>
              <a:t>isse</a:t>
            </a:r>
            <a:r>
              <a:rPr lang="en-US" sz="1100" b="0" i="0" u="none" strike="noStrike" kern="1200" cap="none" baseline="0" dirty="0" smtClean="0">
                <a:solidFill>
                  <a:schemeClr val="tx1"/>
                </a:solidFill>
                <a:effectLst/>
                <a:latin typeface="Arial" charset="0"/>
                <a:cs typeface="Calibri"/>
                <a:sym typeface="Calibri"/>
              </a:rPr>
              <a:t> for youth in our community as well.</a:t>
            </a:r>
            <a:endParaRPr lang="en-CA" sz="11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dirty="0">
              <a:latin typeface="+mn-lt"/>
            </a:endParaRPr>
          </a:p>
        </p:txBody>
      </p:sp>
      <p:sp>
        <p:nvSpPr>
          <p:cNvPr id="4" name="Slide Number Placeholder 3"/>
          <p:cNvSpPr>
            <a:spLocks noGrp="1"/>
          </p:cNvSpPr>
          <p:nvPr>
            <p:ph type="sldNum" sz="quarter" idx="10"/>
          </p:nvPr>
        </p:nvSpPr>
        <p:spPr/>
        <p:txBody>
          <a:bodyPr/>
          <a:lstStyle/>
          <a:p>
            <a:pPr>
              <a:defRPr/>
            </a:pPr>
            <a:fld id="{A0B3E388-6F23-4D38-85AF-A17DF802A83B}" type="slidenum">
              <a:rPr lang="en-US" smtClean="0"/>
              <a:pPr>
                <a:defRPr/>
              </a:pPr>
              <a:t>9</a:t>
            </a:fld>
            <a:endParaRPr lang="en-US"/>
          </a:p>
        </p:txBody>
      </p:sp>
    </p:spTree>
    <p:extLst>
      <p:ext uri="{BB962C8B-B14F-4D97-AF65-F5344CB8AC3E}">
        <p14:creationId xmlns:p14="http://schemas.microsoft.com/office/powerpoint/2010/main" val="39828174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a:srcRect/>
          <a:stretch>
            <a:fillRect/>
          </a:stretch>
        </p:blipFill>
        <p:spPr bwMode="auto">
          <a:xfrm>
            <a:off x="0" y="0"/>
            <a:ext cx="9145588" cy="1309688"/>
          </a:xfrm>
          <a:prstGeom prst="rect">
            <a:avLst/>
          </a:prstGeom>
          <a:noFill/>
          <a:ln w="9525">
            <a:noFill/>
            <a:miter lim="800000"/>
            <a:headEnd/>
            <a:tailEnd/>
          </a:ln>
        </p:spPr>
      </p:pic>
      <p:pic>
        <p:nvPicPr>
          <p:cNvPr id="5" name="Picture 7" descr="back"/>
          <p:cNvPicPr>
            <a:picLocks noChangeAspect="1" noChangeArrowheads="1"/>
          </p:cNvPicPr>
          <p:nvPr userDrawn="1"/>
        </p:nvPicPr>
        <p:blipFill>
          <a:blip r:embed="rId3"/>
          <a:srcRect l="40" r="40"/>
          <a:stretch>
            <a:fillRect/>
          </a:stretch>
        </p:blipFill>
        <p:spPr bwMode="auto">
          <a:xfrm>
            <a:off x="0" y="5991225"/>
            <a:ext cx="9144000" cy="866775"/>
          </a:xfrm>
          <a:prstGeom prst="rect">
            <a:avLst/>
          </a:prstGeom>
          <a:noFill/>
          <a:ln w="9525">
            <a:noFill/>
            <a:miter lim="800000"/>
            <a:headEnd/>
            <a:tailEnd/>
          </a:ln>
        </p:spPr>
      </p:pic>
      <p:sp>
        <p:nvSpPr>
          <p:cNvPr id="4098" name="Rectangle 2"/>
          <p:cNvSpPr>
            <a:spLocks noGrp="1" noChangeArrowheads="1"/>
          </p:cNvSpPr>
          <p:nvPr>
            <p:ph type="ctrTitle"/>
          </p:nvPr>
        </p:nvSpPr>
        <p:spPr>
          <a:xfrm>
            <a:off x="685800" y="1676400"/>
            <a:ext cx="7772400" cy="1905000"/>
          </a:xfrm>
        </p:spPr>
        <p:txBody>
          <a:bodyPr/>
          <a:lstStyle>
            <a:lvl1pPr>
              <a:defRPr sz="5000"/>
            </a:lvl1pPr>
          </a:lstStyle>
          <a:p>
            <a:r>
              <a:rPr lang="en-US"/>
              <a:t>Click to edit </a:t>
            </a:r>
            <a:br>
              <a:rPr lang="en-US"/>
            </a:br>
            <a:r>
              <a:rPr lang="en-US"/>
              <a:t>Master title style</a:t>
            </a:r>
          </a:p>
        </p:txBody>
      </p:sp>
      <p:sp>
        <p:nvSpPr>
          <p:cNvPr id="4099" name="Rectangle 3"/>
          <p:cNvSpPr>
            <a:spLocks noGrp="1" noChangeArrowheads="1"/>
          </p:cNvSpPr>
          <p:nvPr>
            <p:ph type="subTitle" idx="1"/>
          </p:nvPr>
        </p:nvSpPr>
        <p:spPr>
          <a:xfrm>
            <a:off x="1371600" y="3962400"/>
            <a:ext cx="6400800" cy="1295400"/>
          </a:xfrm>
        </p:spPr>
        <p:txBody>
          <a:bodyPr/>
          <a:lstStyle>
            <a:lvl1pPr marL="0" indent="0" algn="ctr">
              <a:buFontTx/>
              <a:buNone/>
              <a:defRPr/>
            </a:lvl1pPr>
          </a:lstStyle>
          <a:p>
            <a:r>
              <a:rPr lang="en-US"/>
              <a:t>Click to edit Master subtitle style</a:t>
            </a:r>
          </a:p>
        </p:txBody>
      </p:sp>
      <p:sp>
        <p:nvSpPr>
          <p:cNvPr id="6"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1CA3B8DF-8CCE-4467-9E86-113A6F7E5C6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1DB172-97C7-454A-A035-4ECC324366B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D7ADD5-4772-4D7E-B458-84AD3144ED6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AA5BF8-4348-4FCF-A8E0-1E5B7136CBA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E7CF99-B16D-4151-8C92-F3135D8D530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CF69C2-1F13-498C-A7D6-E01C29BF489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92D1D9-560E-4296-A5D7-8741ED0C741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22ACDAE-BF54-432A-8131-D6ECF8DD514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D1AB552-2826-474F-A2CD-5313AA7F357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C27AA9B-B99C-4A59-9ED3-D911EE9EFFF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564494-EC86-4DE7-9441-D0D840A749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C21E4F-D397-4973-965B-49262958536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299E94C-03DB-4D06-9DC0-310EBD6B8046}" type="slidenum">
              <a:rPr lang="en-US"/>
              <a:pPr>
                <a:defRPr/>
              </a:pPr>
              <a:t>‹#›</a:t>
            </a:fld>
            <a:endParaRPr lang="en-US"/>
          </a:p>
        </p:txBody>
      </p:sp>
      <p:pic>
        <p:nvPicPr>
          <p:cNvPr id="1031" name="Picture 9" descr="back"/>
          <p:cNvPicPr>
            <a:picLocks noChangeAspect="1" noChangeArrowheads="1"/>
          </p:cNvPicPr>
          <p:nvPr userDrawn="1"/>
        </p:nvPicPr>
        <p:blipFill>
          <a:blip r:embed="rId14"/>
          <a:srcRect l="40" r="40"/>
          <a:stretch>
            <a:fillRect/>
          </a:stretch>
        </p:blipFill>
        <p:spPr bwMode="auto">
          <a:xfrm>
            <a:off x="0" y="5991225"/>
            <a:ext cx="9144000" cy="866775"/>
          </a:xfrm>
          <a:prstGeom prst="rect">
            <a:avLst/>
          </a:prstGeom>
          <a:noFill/>
          <a:ln w="9525">
            <a:noFill/>
            <a:miter lim="800000"/>
            <a:headEnd/>
            <a:tailEnd/>
          </a:ln>
        </p:spPr>
      </p:pic>
      <p:sp>
        <p:nvSpPr>
          <p:cNvPr id="1034" name="Rectangle 10"/>
          <p:cNvSpPr>
            <a:spLocks noChangeArrowheads="1"/>
          </p:cNvSpPr>
          <p:nvPr userDrawn="1"/>
        </p:nvSpPr>
        <p:spPr bwMode="auto">
          <a:xfrm>
            <a:off x="8077200" y="6096000"/>
            <a:ext cx="400050" cy="304800"/>
          </a:xfrm>
          <a:prstGeom prst="rect">
            <a:avLst/>
          </a:prstGeom>
          <a:noFill/>
          <a:ln w="9525">
            <a:noFill/>
            <a:miter lim="800000"/>
            <a:headEnd/>
            <a:tailEnd/>
          </a:ln>
          <a:effectLst/>
        </p:spPr>
        <p:txBody>
          <a:bodyPr wrap="none">
            <a:spAutoFit/>
          </a:bodyPr>
          <a:lstStyle/>
          <a:p>
            <a:pPr>
              <a:defRPr/>
            </a:pPr>
            <a:fld id="{45B07E37-E9A3-458F-9637-DEF5ED885BE1}" type="slidenum">
              <a:rPr lang="en-US" sz="1400" b="1">
                <a:solidFill>
                  <a:srgbClr val="0E8BC2"/>
                </a:solidFill>
              </a:rPr>
              <a:pPr>
                <a:defRPr/>
              </a:pPr>
              <a:t>‹#›</a:t>
            </a:fld>
            <a:endParaRPr lang="en-US" sz="1400" b="1">
              <a:solidFill>
                <a:srgbClr val="0E8BC2"/>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Lst>
  <p:txStyles>
    <p:titleStyle>
      <a:lvl1pPr algn="ctr" rtl="0" eaLnBrk="0" fontAlgn="base" hangingPunct="0">
        <a:spcBef>
          <a:spcPct val="0"/>
        </a:spcBef>
        <a:spcAft>
          <a:spcPct val="0"/>
        </a:spcAft>
        <a:defRPr sz="4400" b="1">
          <a:solidFill>
            <a:srgbClr val="0E8BC2"/>
          </a:solidFill>
          <a:latin typeface="+mj-lt"/>
          <a:ea typeface="+mj-ea"/>
          <a:cs typeface="+mj-cs"/>
        </a:defRPr>
      </a:lvl1pPr>
      <a:lvl2pPr algn="ctr" rtl="0" eaLnBrk="0" fontAlgn="base" hangingPunct="0">
        <a:spcBef>
          <a:spcPct val="0"/>
        </a:spcBef>
        <a:spcAft>
          <a:spcPct val="0"/>
        </a:spcAft>
        <a:defRPr sz="4400" b="1">
          <a:solidFill>
            <a:srgbClr val="0E8BC2"/>
          </a:solidFill>
          <a:latin typeface="Arial" charset="0"/>
        </a:defRPr>
      </a:lvl2pPr>
      <a:lvl3pPr algn="ctr" rtl="0" eaLnBrk="0" fontAlgn="base" hangingPunct="0">
        <a:spcBef>
          <a:spcPct val="0"/>
        </a:spcBef>
        <a:spcAft>
          <a:spcPct val="0"/>
        </a:spcAft>
        <a:defRPr sz="4400" b="1">
          <a:solidFill>
            <a:srgbClr val="0E8BC2"/>
          </a:solidFill>
          <a:latin typeface="Arial" charset="0"/>
        </a:defRPr>
      </a:lvl3pPr>
      <a:lvl4pPr algn="ctr" rtl="0" eaLnBrk="0" fontAlgn="base" hangingPunct="0">
        <a:spcBef>
          <a:spcPct val="0"/>
        </a:spcBef>
        <a:spcAft>
          <a:spcPct val="0"/>
        </a:spcAft>
        <a:defRPr sz="4400" b="1">
          <a:solidFill>
            <a:srgbClr val="0E8BC2"/>
          </a:solidFill>
          <a:latin typeface="Arial" charset="0"/>
        </a:defRPr>
      </a:lvl4pPr>
      <a:lvl5pPr algn="ctr" rtl="0" eaLnBrk="0" fontAlgn="base" hangingPunct="0">
        <a:spcBef>
          <a:spcPct val="0"/>
        </a:spcBef>
        <a:spcAft>
          <a:spcPct val="0"/>
        </a:spcAft>
        <a:defRPr sz="4400" b="1">
          <a:solidFill>
            <a:srgbClr val="0E8BC2"/>
          </a:solidFill>
          <a:latin typeface="Arial" charset="0"/>
        </a:defRPr>
      </a:lvl5pPr>
      <a:lvl6pPr marL="457200" algn="ctr" rtl="0" fontAlgn="base">
        <a:spcBef>
          <a:spcPct val="0"/>
        </a:spcBef>
        <a:spcAft>
          <a:spcPct val="0"/>
        </a:spcAft>
        <a:defRPr sz="4400" b="1">
          <a:solidFill>
            <a:srgbClr val="0E8BC2"/>
          </a:solidFill>
          <a:latin typeface="Arial" charset="0"/>
        </a:defRPr>
      </a:lvl6pPr>
      <a:lvl7pPr marL="914400" algn="ctr" rtl="0" fontAlgn="base">
        <a:spcBef>
          <a:spcPct val="0"/>
        </a:spcBef>
        <a:spcAft>
          <a:spcPct val="0"/>
        </a:spcAft>
        <a:defRPr sz="4400" b="1">
          <a:solidFill>
            <a:srgbClr val="0E8BC2"/>
          </a:solidFill>
          <a:latin typeface="Arial" charset="0"/>
        </a:defRPr>
      </a:lvl7pPr>
      <a:lvl8pPr marL="1371600" algn="ctr" rtl="0" fontAlgn="base">
        <a:spcBef>
          <a:spcPct val="0"/>
        </a:spcBef>
        <a:spcAft>
          <a:spcPct val="0"/>
        </a:spcAft>
        <a:defRPr sz="4400" b="1">
          <a:solidFill>
            <a:srgbClr val="0E8BC2"/>
          </a:solidFill>
          <a:latin typeface="Arial" charset="0"/>
        </a:defRPr>
      </a:lvl8pPr>
      <a:lvl9pPr marL="1828800" algn="ctr" rtl="0" fontAlgn="base">
        <a:spcBef>
          <a:spcPct val="0"/>
        </a:spcBef>
        <a:spcAft>
          <a:spcPct val="0"/>
        </a:spcAft>
        <a:defRPr sz="4400" b="1">
          <a:solidFill>
            <a:srgbClr val="0E8BC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1447800" y="1206500"/>
            <a:ext cx="6019800" cy="2590800"/>
          </a:xfrm>
        </p:spPr>
        <p:txBody>
          <a:bodyPr/>
          <a:lstStyle/>
          <a:p>
            <a:pPr algn="l" eaLnBrk="1" hangingPunct="1"/>
            <a:r>
              <a:rPr lang="en-US" sz="3200" dirty="0" smtClean="0"/>
              <a:t>Richmond </a:t>
            </a:r>
            <a:br>
              <a:rPr lang="en-US" sz="3200" dirty="0" smtClean="0"/>
            </a:br>
            <a:r>
              <a:rPr lang="en-US" sz="3200" dirty="0" smtClean="0"/>
              <a:t>Community of Care</a:t>
            </a:r>
            <a:br>
              <a:rPr lang="en-US" sz="3200" dirty="0" smtClean="0"/>
            </a:br>
            <a:r>
              <a:rPr lang="en-US" sz="3200" dirty="0" smtClean="0"/>
              <a:t/>
            </a:r>
            <a:br>
              <a:rPr lang="en-US" sz="3200" dirty="0" smtClean="0"/>
            </a:br>
            <a:r>
              <a:rPr lang="en-US" sz="3600" dirty="0" smtClean="0">
                <a:solidFill>
                  <a:schemeClr val="tx1"/>
                </a:solidFill>
              </a:rPr>
              <a:t>Open Board Forum</a:t>
            </a:r>
          </a:p>
        </p:txBody>
      </p:sp>
      <p:sp>
        <p:nvSpPr>
          <p:cNvPr id="16386" name="Rectangle 3"/>
          <p:cNvSpPr>
            <a:spLocks noGrp="1" noChangeArrowheads="1"/>
          </p:cNvSpPr>
          <p:nvPr>
            <p:ph type="subTitle" idx="1"/>
          </p:nvPr>
        </p:nvSpPr>
        <p:spPr>
          <a:xfrm>
            <a:off x="1524000" y="4114800"/>
            <a:ext cx="6400800" cy="1295400"/>
          </a:xfrm>
        </p:spPr>
        <p:txBody>
          <a:bodyPr/>
          <a:lstStyle/>
          <a:p>
            <a:pPr algn="l" eaLnBrk="1" hangingPunct="1"/>
            <a:r>
              <a:rPr lang="en-US" sz="2000" dirty="0" smtClean="0"/>
              <a:t>June 4, 2019</a:t>
            </a:r>
          </a:p>
        </p:txBody>
      </p:sp>
      <p:cxnSp>
        <p:nvCxnSpPr>
          <p:cNvPr id="4" name="Straight Connector 3"/>
          <p:cNvCxnSpPr/>
          <p:nvPr/>
        </p:nvCxnSpPr>
        <p:spPr>
          <a:xfrm>
            <a:off x="1219200" y="1219200"/>
            <a:ext cx="0" cy="434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3"/>
          <p:cNvSpPr>
            <a:spLocks noChangeArrowheads="1"/>
          </p:cNvSpPr>
          <p:nvPr/>
        </p:nvSpPr>
        <p:spPr bwMode="auto">
          <a:xfrm>
            <a:off x="1371600" y="762000"/>
            <a:ext cx="6629400" cy="1828800"/>
          </a:xfrm>
          <a:prstGeom prst="rect">
            <a:avLst/>
          </a:prstGeom>
          <a:noFill/>
          <a:ln w="9525">
            <a:noFill/>
            <a:miter lim="800000"/>
            <a:headEnd/>
            <a:tailEnd/>
          </a:ln>
        </p:spPr>
        <p:txBody>
          <a:bodyPr wrap="none" anchor="ctr"/>
          <a:lstStyle/>
          <a:p>
            <a:r>
              <a:rPr lang="en-US" sz="4400" b="1" dirty="0">
                <a:solidFill>
                  <a:srgbClr val="0E8BC2"/>
                </a:solidFill>
                <a:latin typeface="+mj-lt"/>
              </a:rPr>
              <a:t>Thank y</a:t>
            </a:r>
            <a:r>
              <a:rPr lang="en-US" sz="4400" b="1" dirty="0" smtClean="0">
                <a:solidFill>
                  <a:srgbClr val="0E8BC2"/>
                </a:solidFill>
                <a:latin typeface="+mj-lt"/>
              </a:rPr>
              <a:t>ou and questions</a:t>
            </a:r>
          </a:p>
          <a:p>
            <a:endParaRPr lang="en-US" sz="3600" b="1" i="1" dirty="0">
              <a:solidFill>
                <a:srgbClr val="0E8BC2"/>
              </a:solidFill>
            </a:endParaRPr>
          </a:p>
        </p:txBody>
      </p:sp>
      <p:cxnSp>
        <p:nvCxnSpPr>
          <p:cNvPr id="3" name="Straight Connector 2"/>
          <p:cNvCxnSpPr/>
          <p:nvPr/>
        </p:nvCxnSpPr>
        <p:spPr>
          <a:xfrm>
            <a:off x="1143000" y="762000"/>
            <a:ext cx="0" cy="44196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362200" y="2608729"/>
            <a:ext cx="5257800" cy="1569660"/>
          </a:xfrm>
          <a:prstGeom prst="rect">
            <a:avLst/>
          </a:prstGeom>
          <a:noFill/>
        </p:spPr>
        <p:txBody>
          <a:bodyPr wrap="square" rtlCol="0">
            <a:spAutoFit/>
          </a:bodyPr>
          <a:lstStyle/>
          <a:p>
            <a:r>
              <a:rPr lang="en-CA" sz="3200" dirty="0" smtClean="0"/>
              <a:t>Laura.Case@vch.ca</a:t>
            </a:r>
            <a:br>
              <a:rPr lang="en-CA" sz="3200" dirty="0" smtClean="0"/>
            </a:br>
            <a:endParaRPr lang="en-CA" sz="3200" dirty="0" smtClean="0"/>
          </a:p>
          <a:p>
            <a:r>
              <a:rPr lang="en-CA" sz="3200" dirty="0" smtClean="0"/>
              <a:t>Vivian.Eliopoulos@vch.ca</a:t>
            </a:r>
            <a:endParaRPr lang="en-CA"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266700" y="228600"/>
            <a:ext cx="8229600" cy="1143000"/>
          </a:xfrm>
        </p:spPr>
        <p:txBody>
          <a:bodyPr/>
          <a:lstStyle/>
          <a:p>
            <a:r>
              <a:rPr lang="en-US" dirty="0" smtClean="0"/>
              <a:t>Welcome and introductions</a:t>
            </a:r>
          </a:p>
        </p:txBody>
      </p:sp>
      <p:sp>
        <p:nvSpPr>
          <p:cNvPr id="6" name="Content Placeholder 2"/>
          <p:cNvSpPr txBox="1">
            <a:spLocks/>
          </p:cNvSpPr>
          <p:nvPr/>
        </p:nvSpPr>
        <p:spPr bwMode="auto">
          <a:xfrm>
            <a:off x="762000" y="1600200"/>
            <a:ext cx="7924800" cy="3429000"/>
          </a:xfrm>
          <a:prstGeom prst="rect">
            <a:avLst/>
          </a:prstGeom>
          <a:noFill/>
          <a:ln w="9525">
            <a:noFill/>
            <a:miter lim="800000"/>
            <a:headEnd/>
            <a:tailEnd/>
          </a:ln>
        </p:spPr>
        <p:txBody>
          <a:bodyPr/>
          <a:lstStyle/>
          <a:p>
            <a:pPr marL="285750" lvl="0" indent="-285750">
              <a:spcBef>
                <a:spcPts val="440"/>
              </a:spcBef>
              <a:spcAft>
                <a:spcPts val="0"/>
              </a:spcAft>
              <a:buFont typeface="Arial" panose="020B0604020202020204" pitchFamily="34" charset="0"/>
              <a:buChar char="•"/>
            </a:pPr>
            <a:r>
              <a:rPr lang="en-CA" sz="2000" dirty="0"/>
              <a:t>Vivian Eliopoulos, vice-president, Vancouver Coastal Health Richmond and Vancouver </a:t>
            </a:r>
            <a:r>
              <a:rPr lang="en-CA" sz="2000" dirty="0" smtClean="0"/>
              <a:t>acute</a:t>
            </a:r>
            <a:br>
              <a:rPr lang="en-CA" sz="2000" dirty="0" smtClean="0"/>
            </a:br>
            <a:endParaRPr lang="en-CA" sz="2000" dirty="0"/>
          </a:p>
          <a:p>
            <a:pPr marL="285750" lvl="0" indent="-285750">
              <a:spcBef>
                <a:spcPts val="440"/>
              </a:spcBef>
              <a:spcAft>
                <a:spcPts val="0"/>
              </a:spcAft>
              <a:buFont typeface="Arial" panose="020B0604020202020204" pitchFamily="34" charset="0"/>
              <a:buChar char="•"/>
            </a:pPr>
            <a:r>
              <a:rPr lang="en-CA" sz="2000" dirty="0"/>
              <a:t>Laura </a:t>
            </a:r>
            <a:r>
              <a:rPr lang="en-CA" sz="2000" dirty="0" smtClean="0"/>
              <a:t>Case</a:t>
            </a:r>
            <a:r>
              <a:rPr lang="en-CA" sz="2000" dirty="0"/>
              <a:t>, vice president, Vancouver Coastal Health Richmond and Vancouver </a:t>
            </a:r>
            <a:r>
              <a:rPr lang="en-CA" sz="2000" dirty="0" smtClean="0"/>
              <a:t>community</a:t>
            </a:r>
            <a:br>
              <a:rPr lang="en-CA" sz="2000" dirty="0" smtClean="0"/>
            </a:br>
            <a:endParaRPr lang="en-CA" sz="2000" dirty="0"/>
          </a:p>
          <a:p>
            <a:pPr marL="285750" lvl="0" indent="-285750">
              <a:spcBef>
                <a:spcPts val="440"/>
              </a:spcBef>
              <a:spcAft>
                <a:spcPts val="0"/>
              </a:spcAft>
              <a:buFont typeface="Arial" panose="020B0604020202020204" pitchFamily="34" charset="0"/>
              <a:buChar char="•"/>
            </a:pPr>
            <a:r>
              <a:rPr lang="en-CA" sz="2000" dirty="0"/>
              <a:t>Dr. Alexandros Alexiadis, co-senior medical director and clinical medical director of Palliative Care, Vancouver Coastal </a:t>
            </a:r>
            <a:r>
              <a:rPr lang="en-CA" sz="2000" dirty="0" smtClean="0"/>
              <a:t>Health-Richmond</a:t>
            </a:r>
          </a:p>
          <a:p>
            <a:pPr marL="285750" lvl="0" indent="-285750">
              <a:spcBef>
                <a:spcPts val="440"/>
              </a:spcBef>
              <a:spcAft>
                <a:spcPts val="0"/>
              </a:spcAft>
              <a:buFont typeface="Arial" panose="020B0604020202020204" pitchFamily="34" charset="0"/>
              <a:buChar char="•"/>
            </a:pPr>
            <a:endParaRPr lang="en-CA" sz="2000" dirty="0"/>
          </a:p>
          <a:p>
            <a:pPr marL="285750" lvl="0" indent="-285750">
              <a:spcBef>
                <a:spcPts val="440"/>
              </a:spcBef>
              <a:spcAft>
                <a:spcPts val="0"/>
              </a:spcAft>
              <a:buFont typeface="Arial" panose="020B0604020202020204" pitchFamily="34" charset="0"/>
              <a:buChar char="•"/>
            </a:pPr>
            <a:r>
              <a:rPr lang="en-CA" sz="2000" dirty="0" smtClean="0"/>
              <a:t>Dr. Nancy Austin, co-senior medical director and </a:t>
            </a:r>
            <a:r>
              <a:rPr lang="en-CA" sz="2000" smtClean="0"/>
              <a:t>department head of </a:t>
            </a:r>
            <a:r>
              <a:rPr lang="en-CA" sz="2000" dirty="0" smtClean="0"/>
              <a:t>Emergency, Vancouver Coastal Health-Richmond</a:t>
            </a:r>
            <a:endParaRPr lang="en-CA" sz="2000" dirty="0"/>
          </a:p>
        </p:txBody>
      </p:sp>
      <p:cxnSp>
        <p:nvCxnSpPr>
          <p:cNvPr id="3" name="Straight Connector 2"/>
          <p:cNvCxnSpPr/>
          <p:nvPr/>
        </p:nvCxnSpPr>
        <p:spPr>
          <a:xfrm>
            <a:off x="762000" y="457200"/>
            <a:ext cx="0" cy="50292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107321" y="406399"/>
            <a:ext cx="5753100" cy="1066800"/>
          </a:xfrm>
        </p:spPr>
        <p:txBody>
          <a:bodyPr/>
          <a:lstStyle/>
          <a:p>
            <a:pPr algn="l"/>
            <a:r>
              <a:rPr lang="en-US" dirty="0" smtClean="0"/>
              <a:t>Surgery</a:t>
            </a:r>
          </a:p>
        </p:txBody>
      </p:sp>
      <p:cxnSp>
        <p:nvCxnSpPr>
          <p:cNvPr id="4" name="Straight Connector 3"/>
          <p:cNvCxnSpPr/>
          <p:nvPr/>
        </p:nvCxnSpPr>
        <p:spPr>
          <a:xfrm>
            <a:off x="838200" y="533400"/>
            <a:ext cx="0" cy="266700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1460842"/>
            <a:ext cx="6629400" cy="441328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04900" y="609600"/>
            <a:ext cx="7620000" cy="609600"/>
          </a:xfrm>
          <a:prstGeom prst="rect">
            <a:avLst/>
          </a:prstGeom>
        </p:spPr>
        <p:txBody>
          <a:bodyPr/>
          <a:lstStyle>
            <a:lvl1pPr algn="ctr" rtl="0" eaLnBrk="0" fontAlgn="base" hangingPunct="0">
              <a:spcBef>
                <a:spcPct val="0"/>
              </a:spcBef>
              <a:spcAft>
                <a:spcPct val="0"/>
              </a:spcAft>
              <a:defRPr sz="4400" b="1">
                <a:solidFill>
                  <a:srgbClr val="0E8BC2"/>
                </a:solidFill>
                <a:latin typeface="+mj-lt"/>
                <a:ea typeface="+mj-ea"/>
                <a:cs typeface="+mj-cs"/>
              </a:defRPr>
            </a:lvl1pPr>
            <a:lvl2pPr algn="ctr" rtl="0" eaLnBrk="0" fontAlgn="base" hangingPunct="0">
              <a:spcBef>
                <a:spcPct val="0"/>
              </a:spcBef>
              <a:spcAft>
                <a:spcPct val="0"/>
              </a:spcAft>
              <a:defRPr sz="4400" b="1">
                <a:solidFill>
                  <a:srgbClr val="0E8BC2"/>
                </a:solidFill>
                <a:latin typeface="Arial" charset="0"/>
              </a:defRPr>
            </a:lvl2pPr>
            <a:lvl3pPr algn="ctr" rtl="0" eaLnBrk="0" fontAlgn="base" hangingPunct="0">
              <a:spcBef>
                <a:spcPct val="0"/>
              </a:spcBef>
              <a:spcAft>
                <a:spcPct val="0"/>
              </a:spcAft>
              <a:defRPr sz="4400" b="1">
                <a:solidFill>
                  <a:srgbClr val="0E8BC2"/>
                </a:solidFill>
                <a:latin typeface="Arial" charset="0"/>
              </a:defRPr>
            </a:lvl3pPr>
            <a:lvl4pPr algn="ctr" rtl="0" eaLnBrk="0" fontAlgn="base" hangingPunct="0">
              <a:spcBef>
                <a:spcPct val="0"/>
              </a:spcBef>
              <a:spcAft>
                <a:spcPct val="0"/>
              </a:spcAft>
              <a:defRPr sz="4400" b="1">
                <a:solidFill>
                  <a:srgbClr val="0E8BC2"/>
                </a:solidFill>
                <a:latin typeface="Arial" charset="0"/>
              </a:defRPr>
            </a:lvl4pPr>
            <a:lvl5pPr algn="ctr" rtl="0" eaLnBrk="0" fontAlgn="base" hangingPunct="0">
              <a:spcBef>
                <a:spcPct val="0"/>
              </a:spcBef>
              <a:spcAft>
                <a:spcPct val="0"/>
              </a:spcAft>
              <a:defRPr sz="4400" b="1">
                <a:solidFill>
                  <a:srgbClr val="0E8BC2"/>
                </a:solidFill>
                <a:latin typeface="Arial" charset="0"/>
              </a:defRPr>
            </a:lvl5pPr>
            <a:lvl6pPr marL="457200" algn="ctr" rtl="0" fontAlgn="base">
              <a:spcBef>
                <a:spcPct val="0"/>
              </a:spcBef>
              <a:spcAft>
                <a:spcPct val="0"/>
              </a:spcAft>
              <a:defRPr sz="4400" b="1">
                <a:solidFill>
                  <a:srgbClr val="0E8BC2"/>
                </a:solidFill>
                <a:latin typeface="Arial" charset="0"/>
              </a:defRPr>
            </a:lvl6pPr>
            <a:lvl7pPr marL="914400" algn="ctr" rtl="0" fontAlgn="base">
              <a:spcBef>
                <a:spcPct val="0"/>
              </a:spcBef>
              <a:spcAft>
                <a:spcPct val="0"/>
              </a:spcAft>
              <a:defRPr sz="4400" b="1">
                <a:solidFill>
                  <a:srgbClr val="0E8BC2"/>
                </a:solidFill>
                <a:latin typeface="Arial" charset="0"/>
              </a:defRPr>
            </a:lvl7pPr>
            <a:lvl8pPr marL="1371600" algn="ctr" rtl="0" fontAlgn="base">
              <a:spcBef>
                <a:spcPct val="0"/>
              </a:spcBef>
              <a:spcAft>
                <a:spcPct val="0"/>
              </a:spcAft>
              <a:defRPr sz="4400" b="1">
                <a:solidFill>
                  <a:srgbClr val="0E8BC2"/>
                </a:solidFill>
                <a:latin typeface="Arial" charset="0"/>
              </a:defRPr>
            </a:lvl8pPr>
            <a:lvl9pPr marL="1828800" algn="ctr" rtl="0" fontAlgn="base">
              <a:spcBef>
                <a:spcPct val="0"/>
              </a:spcBef>
              <a:spcAft>
                <a:spcPct val="0"/>
              </a:spcAft>
              <a:defRPr sz="4400" b="1">
                <a:solidFill>
                  <a:srgbClr val="0E8BC2"/>
                </a:solidFill>
                <a:latin typeface="Arial" charset="0"/>
              </a:defRPr>
            </a:lvl9pPr>
          </a:lstStyle>
          <a:p>
            <a:pPr algn="l"/>
            <a:r>
              <a:rPr lang="en-US" kern="0" dirty="0" smtClean="0"/>
              <a:t>Acute Care Tower</a:t>
            </a:r>
          </a:p>
        </p:txBody>
      </p:sp>
      <p:cxnSp>
        <p:nvCxnSpPr>
          <p:cNvPr id="4" name="Straight Connector 3"/>
          <p:cNvCxnSpPr/>
          <p:nvPr/>
        </p:nvCxnSpPr>
        <p:spPr>
          <a:xfrm>
            <a:off x="876300" y="522223"/>
            <a:ext cx="38100" cy="2525777"/>
          </a:xfrm>
          <a:prstGeom prst="line">
            <a:avLst/>
          </a:prstGeom>
        </p:spPr>
        <p:style>
          <a:lnRef idx="1">
            <a:schemeClr val="accent1"/>
          </a:lnRef>
          <a:fillRef idx="0">
            <a:schemeClr val="accent1"/>
          </a:fillRef>
          <a:effectRef idx="0">
            <a:schemeClr val="accent1"/>
          </a:effectRef>
          <a:fontRef idx="minor">
            <a:schemeClr val="tx1"/>
          </a:fontRef>
        </p:style>
      </p:cxnSp>
      <p:pic>
        <p:nvPicPr>
          <p:cNvPr id="9" name="Content Placeholder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524000"/>
            <a:ext cx="6376848" cy="4046400"/>
          </a:xfrm>
          <a:prstGeom prst="rect">
            <a:avLst/>
          </a:prstGeom>
          <a:noFill/>
          <a:ln>
            <a:noFill/>
          </a:ln>
        </p:spPr>
      </p:pic>
    </p:spTree>
    <p:extLst>
      <p:ext uri="{BB962C8B-B14F-4D97-AF65-F5344CB8AC3E}">
        <p14:creationId xmlns:p14="http://schemas.microsoft.com/office/powerpoint/2010/main" val="25175924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56847" y="304800"/>
            <a:ext cx="8064499" cy="990600"/>
          </a:xfrm>
          <a:prstGeom prst="rect">
            <a:avLst/>
          </a:prstGeom>
        </p:spPr>
        <p:txBody>
          <a:bodyPr/>
          <a:lstStyle>
            <a:lvl1pPr algn="ctr" rtl="0" eaLnBrk="0" fontAlgn="base" hangingPunct="0">
              <a:spcBef>
                <a:spcPct val="0"/>
              </a:spcBef>
              <a:spcAft>
                <a:spcPct val="0"/>
              </a:spcAft>
              <a:defRPr sz="4400" b="1">
                <a:solidFill>
                  <a:srgbClr val="0E8BC2"/>
                </a:solidFill>
                <a:latin typeface="+mj-lt"/>
                <a:ea typeface="+mj-ea"/>
                <a:cs typeface="+mj-cs"/>
              </a:defRPr>
            </a:lvl1pPr>
            <a:lvl2pPr algn="ctr" rtl="0" eaLnBrk="0" fontAlgn="base" hangingPunct="0">
              <a:spcBef>
                <a:spcPct val="0"/>
              </a:spcBef>
              <a:spcAft>
                <a:spcPct val="0"/>
              </a:spcAft>
              <a:defRPr sz="4400" b="1">
                <a:solidFill>
                  <a:srgbClr val="0E8BC2"/>
                </a:solidFill>
                <a:latin typeface="Arial" charset="0"/>
              </a:defRPr>
            </a:lvl2pPr>
            <a:lvl3pPr algn="ctr" rtl="0" eaLnBrk="0" fontAlgn="base" hangingPunct="0">
              <a:spcBef>
                <a:spcPct val="0"/>
              </a:spcBef>
              <a:spcAft>
                <a:spcPct val="0"/>
              </a:spcAft>
              <a:defRPr sz="4400" b="1">
                <a:solidFill>
                  <a:srgbClr val="0E8BC2"/>
                </a:solidFill>
                <a:latin typeface="Arial" charset="0"/>
              </a:defRPr>
            </a:lvl3pPr>
            <a:lvl4pPr algn="ctr" rtl="0" eaLnBrk="0" fontAlgn="base" hangingPunct="0">
              <a:spcBef>
                <a:spcPct val="0"/>
              </a:spcBef>
              <a:spcAft>
                <a:spcPct val="0"/>
              </a:spcAft>
              <a:defRPr sz="4400" b="1">
                <a:solidFill>
                  <a:srgbClr val="0E8BC2"/>
                </a:solidFill>
                <a:latin typeface="Arial" charset="0"/>
              </a:defRPr>
            </a:lvl4pPr>
            <a:lvl5pPr algn="ctr" rtl="0" eaLnBrk="0" fontAlgn="base" hangingPunct="0">
              <a:spcBef>
                <a:spcPct val="0"/>
              </a:spcBef>
              <a:spcAft>
                <a:spcPct val="0"/>
              </a:spcAft>
              <a:defRPr sz="4400" b="1">
                <a:solidFill>
                  <a:srgbClr val="0E8BC2"/>
                </a:solidFill>
                <a:latin typeface="Arial" charset="0"/>
              </a:defRPr>
            </a:lvl5pPr>
            <a:lvl6pPr marL="457200" algn="ctr" rtl="0" fontAlgn="base">
              <a:spcBef>
                <a:spcPct val="0"/>
              </a:spcBef>
              <a:spcAft>
                <a:spcPct val="0"/>
              </a:spcAft>
              <a:defRPr sz="4400" b="1">
                <a:solidFill>
                  <a:srgbClr val="0E8BC2"/>
                </a:solidFill>
                <a:latin typeface="Arial" charset="0"/>
              </a:defRPr>
            </a:lvl6pPr>
            <a:lvl7pPr marL="914400" algn="ctr" rtl="0" fontAlgn="base">
              <a:spcBef>
                <a:spcPct val="0"/>
              </a:spcBef>
              <a:spcAft>
                <a:spcPct val="0"/>
              </a:spcAft>
              <a:defRPr sz="4400" b="1">
                <a:solidFill>
                  <a:srgbClr val="0E8BC2"/>
                </a:solidFill>
                <a:latin typeface="Arial" charset="0"/>
              </a:defRPr>
            </a:lvl7pPr>
            <a:lvl8pPr marL="1371600" algn="ctr" rtl="0" fontAlgn="base">
              <a:spcBef>
                <a:spcPct val="0"/>
              </a:spcBef>
              <a:spcAft>
                <a:spcPct val="0"/>
              </a:spcAft>
              <a:defRPr sz="4400" b="1">
                <a:solidFill>
                  <a:srgbClr val="0E8BC2"/>
                </a:solidFill>
                <a:latin typeface="Arial" charset="0"/>
              </a:defRPr>
            </a:lvl8pPr>
            <a:lvl9pPr marL="1828800" algn="ctr" rtl="0" fontAlgn="base">
              <a:spcBef>
                <a:spcPct val="0"/>
              </a:spcBef>
              <a:spcAft>
                <a:spcPct val="0"/>
              </a:spcAft>
              <a:defRPr sz="4400" b="1">
                <a:solidFill>
                  <a:srgbClr val="0E8BC2"/>
                </a:solidFill>
                <a:latin typeface="Arial" charset="0"/>
              </a:defRPr>
            </a:lvl9pPr>
          </a:lstStyle>
          <a:p>
            <a:pPr algn="l"/>
            <a:r>
              <a:rPr lang="en-CA" sz="4000" dirty="0" smtClean="0"/>
              <a:t>Community Health Access Centre (CHAC)</a:t>
            </a:r>
            <a:endParaRPr lang="en-CA" sz="4000" dirty="0"/>
          </a:p>
        </p:txBody>
      </p:sp>
      <p:cxnSp>
        <p:nvCxnSpPr>
          <p:cNvPr id="4" name="Straight Connector 3"/>
          <p:cNvCxnSpPr/>
          <p:nvPr/>
        </p:nvCxnSpPr>
        <p:spPr>
          <a:xfrm>
            <a:off x="901700" y="457200"/>
            <a:ext cx="0" cy="335280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792615"/>
            <a:ext cx="6376744" cy="4034770"/>
          </a:xfrm>
          <a:prstGeom prst="rect">
            <a:avLst/>
          </a:prstGeom>
        </p:spPr>
      </p:pic>
    </p:spTree>
    <p:extLst>
      <p:ext uri="{BB962C8B-B14F-4D97-AF65-F5344CB8AC3E}">
        <p14:creationId xmlns:p14="http://schemas.microsoft.com/office/powerpoint/2010/main" val="1783615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9144000" cy="914400"/>
          </a:xfrm>
        </p:spPr>
        <p:txBody>
          <a:bodyPr/>
          <a:lstStyle/>
          <a:p>
            <a:pPr algn="l"/>
            <a:r>
              <a:rPr lang="en-US" sz="3900" dirty="0" smtClean="0"/>
              <a:t>Additional Respite and </a:t>
            </a:r>
            <a:r>
              <a:rPr lang="en-US" sz="3900" dirty="0" smtClean="0"/>
              <a:t/>
            </a:r>
            <a:br>
              <a:rPr lang="en-US" sz="3900" dirty="0" smtClean="0"/>
            </a:br>
            <a:r>
              <a:rPr lang="en-US" sz="3900" dirty="0" smtClean="0"/>
              <a:t>Long term </a:t>
            </a:r>
            <a:r>
              <a:rPr lang="en-US" sz="3900" dirty="0" smtClean="0"/>
              <a:t>care</a:t>
            </a:r>
            <a:endParaRPr lang="en-US" sz="3900" dirty="0"/>
          </a:p>
        </p:txBody>
      </p:sp>
      <p:cxnSp>
        <p:nvCxnSpPr>
          <p:cNvPr id="4" name="Straight Connector 3"/>
          <p:cNvCxnSpPr/>
          <p:nvPr/>
        </p:nvCxnSpPr>
        <p:spPr>
          <a:xfrm>
            <a:off x="762000" y="609600"/>
            <a:ext cx="38100" cy="304800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Content Placeholder 2"/>
          <p:cNvPicPr>
            <a:picLocks noChangeAspect="1"/>
          </p:cNvPicPr>
          <p:nvPr/>
        </p:nvPicPr>
        <p:blipFill rotWithShape="1">
          <a:blip r:embed="rId3" cstate="print">
            <a:extLst>
              <a:ext uri="{28A0092B-C50C-407E-A947-70E740481C1C}">
                <a14:useLocalDpi xmlns:a14="http://schemas.microsoft.com/office/drawing/2010/main" val="0"/>
              </a:ext>
            </a:extLst>
          </a:blip>
          <a:srcRect l="7011" r="7111"/>
          <a:stretch/>
        </p:blipFill>
        <p:spPr>
          <a:xfrm>
            <a:off x="914400" y="1981200"/>
            <a:ext cx="7467600" cy="2895600"/>
          </a:xfrm>
          <a:prstGeom prst="rect">
            <a:avLst/>
          </a:prstGeom>
          <a:noFill/>
          <a:ln>
            <a:noFill/>
          </a:ln>
        </p:spPr>
      </p:pic>
    </p:spTree>
    <p:extLst>
      <p:ext uri="{BB962C8B-B14F-4D97-AF65-F5344CB8AC3E}">
        <p14:creationId xmlns:p14="http://schemas.microsoft.com/office/powerpoint/2010/main" val="3891883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01751" y="533400"/>
            <a:ext cx="7620000" cy="609600"/>
          </a:xfrm>
          <a:prstGeom prst="rect">
            <a:avLst/>
          </a:prstGeom>
        </p:spPr>
        <p:txBody>
          <a:bodyPr/>
          <a:lstStyle>
            <a:lvl1pPr algn="ctr" rtl="0" eaLnBrk="0" fontAlgn="base" hangingPunct="0">
              <a:spcBef>
                <a:spcPct val="0"/>
              </a:spcBef>
              <a:spcAft>
                <a:spcPct val="0"/>
              </a:spcAft>
              <a:defRPr sz="4400" b="1">
                <a:solidFill>
                  <a:srgbClr val="0E8BC2"/>
                </a:solidFill>
                <a:latin typeface="+mj-lt"/>
                <a:ea typeface="+mj-ea"/>
                <a:cs typeface="+mj-cs"/>
              </a:defRPr>
            </a:lvl1pPr>
            <a:lvl2pPr algn="ctr" rtl="0" eaLnBrk="0" fontAlgn="base" hangingPunct="0">
              <a:spcBef>
                <a:spcPct val="0"/>
              </a:spcBef>
              <a:spcAft>
                <a:spcPct val="0"/>
              </a:spcAft>
              <a:defRPr sz="4400" b="1">
                <a:solidFill>
                  <a:srgbClr val="0E8BC2"/>
                </a:solidFill>
                <a:latin typeface="Arial" charset="0"/>
              </a:defRPr>
            </a:lvl2pPr>
            <a:lvl3pPr algn="ctr" rtl="0" eaLnBrk="0" fontAlgn="base" hangingPunct="0">
              <a:spcBef>
                <a:spcPct val="0"/>
              </a:spcBef>
              <a:spcAft>
                <a:spcPct val="0"/>
              </a:spcAft>
              <a:defRPr sz="4400" b="1">
                <a:solidFill>
                  <a:srgbClr val="0E8BC2"/>
                </a:solidFill>
                <a:latin typeface="Arial" charset="0"/>
              </a:defRPr>
            </a:lvl3pPr>
            <a:lvl4pPr algn="ctr" rtl="0" eaLnBrk="0" fontAlgn="base" hangingPunct="0">
              <a:spcBef>
                <a:spcPct val="0"/>
              </a:spcBef>
              <a:spcAft>
                <a:spcPct val="0"/>
              </a:spcAft>
              <a:defRPr sz="4400" b="1">
                <a:solidFill>
                  <a:srgbClr val="0E8BC2"/>
                </a:solidFill>
                <a:latin typeface="Arial" charset="0"/>
              </a:defRPr>
            </a:lvl4pPr>
            <a:lvl5pPr algn="ctr" rtl="0" eaLnBrk="0" fontAlgn="base" hangingPunct="0">
              <a:spcBef>
                <a:spcPct val="0"/>
              </a:spcBef>
              <a:spcAft>
                <a:spcPct val="0"/>
              </a:spcAft>
              <a:defRPr sz="4400" b="1">
                <a:solidFill>
                  <a:srgbClr val="0E8BC2"/>
                </a:solidFill>
                <a:latin typeface="Arial" charset="0"/>
              </a:defRPr>
            </a:lvl5pPr>
            <a:lvl6pPr marL="457200" algn="ctr" rtl="0" fontAlgn="base">
              <a:spcBef>
                <a:spcPct val="0"/>
              </a:spcBef>
              <a:spcAft>
                <a:spcPct val="0"/>
              </a:spcAft>
              <a:defRPr sz="4400" b="1">
                <a:solidFill>
                  <a:srgbClr val="0E8BC2"/>
                </a:solidFill>
                <a:latin typeface="Arial" charset="0"/>
              </a:defRPr>
            </a:lvl6pPr>
            <a:lvl7pPr marL="914400" algn="ctr" rtl="0" fontAlgn="base">
              <a:spcBef>
                <a:spcPct val="0"/>
              </a:spcBef>
              <a:spcAft>
                <a:spcPct val="0"/>
              </a:spcAft>
              <a:defRPr sz="4400" b="1">
                <a:solidFill>
                  <a:srgbClr val="0E8BC2"/>
                </a:solidFill>
                <a:latin typeface="Arial" charset="0"/>
              </a:defRPr>
            </a:lvl7pPr>
            <a:lvl8pPr marL="1371600" algn="ctr" rtl="0" fontAlgn="base">
              <a:spcBef>
                <a:spcPct val="0"/>
              </a:spcBef>
              <a:spcAft>
                <a:spcPct val="0"/>
              </a:spcAft>
              <a:defRPr sz="4400" b="1">
                <a:solidFill>
                  <a:srgbClr val="0E8BC2"/>
                </a:solidFill>
                <a:latin typeface="Arial" charset="0"/>
              </a:defRPr>
            </a:lvl8pPr>
            <a:lvl9pPr marL="1828800" algn="ctr" rtl="0" fontAlgn="base">
              <a:spcBef>
                <a:spcPct val="0"/>
              </a:spcBef>
              <a:spcAft>
                <a:spcPct val="0"/>
              </a:spcAft>
              <a:defRPr sz="4400" b="1">
                <a:solidFill>
                  <a:srgbClr val="0E8BC2"/>
                </a:solidFill>
                <a:latin typeface="Arial" charset="0"/>
              </a:defRPr>
            </a:lvl9pPr>
          </a:lstStyle>
          <a:p>
            <a:pPr algn="l"/>
            <a:r>
              <a:rPr lang="en-US" sz="4000" kern="0" dirty="0" smtClean="0"/>
              <a:t>Investing in home health care</a:t>
            </a:r>
          </a:p>
        </p:txBody>
      </p:sp>
      <p:cxnSp>
        <p:nvCxnSpPr>
          <p:cNvPr id="4" name="Straight Connector 3"/>
          <p:cNvCxnSpPr/>
          <p:nvPr/>
        </p:nvCxnSpPr>
        <p:spPr>
          <a:xfrm>
            <a:off x="933450" y="533400"/>
            <a:ext cx="0" cy="3292346"/>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751" y="1524000"/>
            <a:ext cx="7174008"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6550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28600"/>
            <a:ext cx="8153400" cy="1323439"/>
          </a:xfrm>
          <a:prstGeom prst="rect">
            <a:avLst/>
          </a:prstGeom>
          <a:noFill/>
        </p:spPr>
        <p:txBody>
          <a:bodyPr wrap="square" rtlCol="0">
            <a:spAutoFit/>
          </a:bodyPr>
          <a:lstStyle/>
          <a:p>
            <a:r>
              <a:rPr lang="en-CA" sz="4000" b="1" dirty="0" smtClean="0">
                <a:solidFill>
                  <a:srgbClr val="0E8BC2"/>
                </a:solidFill>
                <a:latin typeface="+mj-lt"/>
              </a:rPr>
              <a:t>Bridging the cultural gap in hospice palliative care</a:t>
            </a:r>
            <a:endParaRPr lang="en-CA" sz="4000" b="1" dirty="0">
              <a:solidFill>
                <a:srgbClr val="0E8BC2"/>
              </a:solidFill>
              <a:latin typeface="+mj-lt"/>
            </a:endParaRPr>
          </a:p>
        </p:txBody>
      </p:sp>
      <p:cxnSp>
        <p:nvCxnSpPr>
          <p:cNvPr id="6" name="Straight Connector 5"/>
          <p:cNvCxnSpPr/>
          <p:nvPr/>
        </p:nvCxnSpPr>
        <p:spPr>
          <a:xfrm>
            <a:off x="1028700" y="495299"/>
            <a:ext cx="0" cy="2400301"/>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1686484"/>
            <a:ext cx="5873625" cy="3915750"/>
          </a:xfrm>
          <a:prstGeom prst="rect">
            <a:avLst/>
          </a:prstGeom>
        </p:spPr>
      </p:pic>
    </p:spTree>
    <p:extLst>
      <p:ext uri="{BB962C8B-B14F-4D97-AF65-F5344CB8AC3E}">
        <p14:creationId xmlns:p14="http://schemas.microsoft.com/office/powerpoint/2010/main" val="1254982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482942"/>
            <a:ext cx="8153400" cy="769441"/>
          </a:xfrm>
          <a:prstGeom prst="rect">
            <a:avLst/>
          </a:prstGeom>
          <a:noFill/>
        </p:spPr>
        <p:txBody>
          <a:bodyPr wrap="square" rtlCol="0">
            <a:spAutoFit/>
          </a:bodyPr>
          <a:lstStyle/>
          <a:p>
            <a:r>
              <a:rPr lang="en-CA" sz="4400" b="1" dirty="0" smtClean="0">
                <a:solidFill>
                  <a:srgbClr val="0E8BC2"/>
                </a:solidFill>
                <a:latin typeface="+mj-lt"/>
              </a:rPr>
              <a:t>Services for youth</a:t>
            </a:r>
            <a:endParaRPr lang="en-CA" sz="4400" b="1" dirty="0">
              <a:solidFill>
                <a:srgbClr val="0E8BC2"/>
              </a:solidFill>
              <a:latin typeface="+mj-lt"/>
            </a:endParaRPr>
          </a:p>
        </p:txBody>
      </p:sp>
      <p:cxnSp>
        <p:nvCxnSpPr>
          <p:cNvPr id="6" name="Straight Connector 5"/>
          <p:cNvCxnSpPr/>
          <p:nvPr/>
        </p:nvCxnSpPr>
        <p:spPr>
          <a:xfrm>
            <a:off x="1028700" y="495299"/>
            <a:ext cx="0" cy="2400301"/>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371600"/>
            <a:ext cx="6283432" cy="4191000"/>
          </a:xfrm>
          <a:prstGeom prst="rect">
            <a:avLst/>
          </a:prstGeom>
        </p:spPr>
      </p:pic>
    </p:spTree>
    <p:extLst>
      <p:ext uri="{BB962C8B-B14F-4D97-AF65-F5344CB8AC3E}">
        <p14:creationId xmlns:p14="http://schemas.microsoft.com/office/powerpoint/2010/main" val="394373709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ACDAB771E81544A6078B831FFCC0EE" ma:contentTypeVersion="2" ma:contentTypeDescription="Create a new document." ma:contentTypeScope="" ma:versionID="007254ccbff38011c7294fab181d2649">
  <xsd:schema xmlns:xsd="http://www.w3.org/2001/XMLSchema" xmlns:xs="http://www.w3.org/2001/XMLSchema" xmlns:p="http://schemas.microsoft.com/office/2006/metadata/properties" xmlns:ns1="http://schemas.microsoft.com/sharepoint/v3" xmlns:ns2="ca8a5cf1-6422-448a-9b01-d783df0dbcad" targetNamespace="http://schemas.microsoft.com/office/2006/metadata/properties" ma:root="true" ma:fieldsID="254f870efb9c698fbd9fdc4cb0e94df8" ns1:_="" ns2:_="">
    <xsd:import namespace="http://schemas.microsoft.com/sharepoint/v3"/>
    <xsd:import namespace="ca8a5cf1-6422-448a-9b01-d783df0dbcad"/>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8a5cf1-6422-448a-9b01-d783df0dbcad"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ca8a5cf1-6422-448a-9b01-d783df0dbcad">VCHCA-1797567310-2005</_dlc_DocId>
    <_dlc_DocIdUrl xmlns="ca8a5cf1-6422-448a-9b01-d783df0dbcad">
      <Url>http://www.vch.ca/_layouts/15/DocIdRedir.aspx?ID=VCHCA-1797567310-2005</Url>
      <Description>VCHCA-1797567310-2005</Description>
    </_dlc_DocIdUrl>
  </documentManagement>
</p:properties>
</file>

<file path=customXml/itemProps1.xml><?xml version="1.0" encoding="utf-8"?>
<ds:datastoreItem xmlns:ds="http://schemas.openxmlformats.org/officeDocument/2006/customXml" ds:itemID="{B375B8D5-4487-4996-8E1B-42EE1833FD1C}"/>
</file>

<file path=customXml/itemProps2.xml><?xml version="1.0" encoding="utf-8"?>
<ds:datastoreItem xmlns:ds="http://schemas.openxmlformats.org/officeDocument/2006/customXml" ds:itemID="{4C340F7A-4C4A-4EC0-ACF2-8F810A43D21F}"/>
</file>

<file path=customXml/itemProps3.xml><?xml version="1.0" encoding="utf-8"?>
<ds:datastoreItem xmlns:ds="http://schemas.openxmlformats.org/officeDocument/2006/customXml" ds:itemID="{E7B6E28E-9614-43E6-8768-33C87E5A1004}"/>
</file>

<file path=customXml/itemProps4.xml><?xml version="1.0" encoding="utf-8"?>
<ds:datastoreItem xmlns:ds="http://schemas.openxmlformats.org/officeDocument/2006/customXml" ds:itemID="{DD45CBDD-AB58-4016-844D-F8F0A3C82727}"/>
</file>

<file path=docProps/app.xml><?xml version="1.0" encoding="utf-8"?>
<Properties xmlns="http://schemas.openxmlformats.org/officeDocument/2006/extended-properties" xmlns:vt="http://schemas.openxmlformats.org/officeDocument/2006/docPropsVTypes">
  <TotalTime>4632</TotalTime>
  <Words>784</Words>
  <Application>Microsoft Office PowerPoint</Application>
  <PresentationFormat>Letter Paper (8.5x11 in)</PresentationFormat>
  <Paragraphs>84</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Default Design</vt:lpstr>
      <vt:lpstr>Richmond  Community of Care  Open Board Forum</vt:lpstr>
      <vt:lpstr>Welcome and introductions</vt:lpstr>
      <vt:lpstr>Surgery</vt:lpstr>
      <vt:lpstr>PowerPoint Presentation</vt:lpstr>
      <vt:lpstr>PowerPoint Presentation</vt:lpstr>
      <vt:lpstr>Additional Respite and  Long term care</vt:lpstr>
      <vt:lpstr>PowerPoint Presentation</vt:lpstr>
      <vt:lpstr>PowerPoint Presentation</vt:lpstr>
      <vt:lpstr>PowerPoint Presentation</vt:lpstr>
      <vt:lpstr>PowerPoint Presentation</vt:lpstr>
    </vt:vector>
  </TitlesOfParts>
  <Company>VCH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tprzywar</dc:creator>
  <cp:lastModifiedBy>Palazoff, Cheryl [VA]</cp:lastModifiedBy>
  <cp:revision>739</cp:revision>
  <cp:lastPrinted>2019-06-03T15:37:01Z</cp:lastPrinted>
  <dcterms:created xsi:type="dcterms:W3CDTF">2007-10-24T21:55:34Z</dcterms:created>
  <dcterms:modified xsi:type="dcterms:W3CDTF">2019-06-03T15:40:05Z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0x0101000DACDAB771E81544A6078B831FFCC0EE</vt:lpwstr>
  </property>
  <property fmtid="{D5CDD505-2E9C-101B-9397-08002B2CF9AE}" pid="3" name="_dlc_DocIdItemGuid">
    <vt:lpwstr>879858f5-daa9-40c8-ba53-a6f15a0d5732</vt:lpwstr>
  </property>
</Properties>
</file>