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ubik" charset="1" panose="00000000000000000000"/>
      <p:regular r:id="rId10"/>
    </p:embeddedFont>
    <p:embeddedFont>
      <p:font typeface="Rubik Bold" charset="1" panose="00000000000000000000"/>
      <p:regular r:id="rId11"/>
    </p:embeddedFont>
    <p:embeddedFont>
      <p:font typeface="Rubik Italics" charset="1" panose="00000000000000000000"/>
      <p:regular r:id="rId12"/>
    </p:embeddedFont>
    <p:embeddedFont>
      <p:font typeface="Rubik Bold Italics" charset="1" panose="00000000000000000000"/>
      <p:regular r:id="rId13"/>
    </p:embeddedFont>
    <p:embeddedFont>
      <p:font typeface="Proxima Nova" charset="1" panose="02000506030000020004"/>
      <p:regular r:id="rId14"/>
    </p:embeddedFont>
    <p:embeddedFont>
      <p:font typeface="Proxima Nova Bold" charset="1" panose="02000506030000020004"/>
      <p:regular r:id="rId15"/>
    </p:embeddedFont>
    <p:embeddedFont>
      <p:font typeface="Proxima Nova Italics" charset="1" panose="02000506030000020004"/>
      <p:regular r:id="rId16"/>
    </p:embeddedFont>
    <p:embeddedFont>
      <p:font typeface="Proxima Nova Bold Italics" charset="1" panose="02000506030000020004"/>
      <p:regular r:id="rId17"/>
    </p:embeddedFont>
    <p:embeddedFont>
      <p:font typeface="Proxima Nova Light" charset="1" panose="02000506030000020004"/>
      <p:regular r:id="rId18"/>
    </p:embeddedFont>
    <p:embeddedFont>
      <p:font typeface="Proxima Nova Light Italics" charset="1" panose="02000506030000020004"/>
      <p:regular r:id="rId19"/>
    </p:embeddedFont>
    <p:embeddedFont>
      <p:font typeface="Proxima Nova Heavy" charset="1" panose="02000506030000020004"/>
      <p:regular r:id="rId20"/>
    </p:embeddedFont>
    <p:embeddedFont>
      <p:font typeface="Proxima Nova Heavy Italics" charset="1" panose="020005060300000200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9743" r="0" b="5881"/>
          <a:stretch>
            <a:fillRect/>
          </a:stretch>
        </p:blipFill>
        <p:spPr>
          <a:xfrm flipH="false" flipV="false">
            <a:off x="0" y="0"/>
            <a:ext cx="18288000" cy="10287000"/>
          </a:xfrm>
          <a:prstGeom prst="rect">
            <a:avLst/>
          </a:prstGeom>
        </p:spPr>
      </p:pic>
      <p:grpSp>
        <p:nvGrpSpPr>
          <p:cNvPr name="Group 3" id="3"/>
          <p:cNvGrpSpPr/>
          <p:nvPr/>
        </p:nvGrpSpPr>
        <p:grpSpPr>
          <a:xfrm rot="0">
            <a:off x="2093502" y="2725749"/>
            <a:ext cx="8220588" cy="1494575"/>
            <a:chOff x="0" y="0"/>
            <a:chExt cx="3000057" cy="545437"/>
          </a:xfrm>
        </p:grpSpPr>
        <p:sp>
          <p:nvSpPr>
            <p:cNvPr name="Freeform 4" id="4"/>
            <p:cNvSpPr/>
            <p:nvPr/>
          </p:nvSpPr>
          <p:spPr>
            <a:xfrm flipH="false" flipV="false" rot="0">
              <a:off x="0" y="0"/>
              <a:ext cx="3000057" cy="545437"/>
            </a:xfrm>
            <a:custGeom>
              <a:avLst/>
              <a:gdLst/>
              <a:ahLst/>
              <a:cxnLst/>
              <a:rect r="r" b="b" t="t" l="l"/>
              <a:pathLst>
                <a:path h="545437" w="3000057">
                  <a:moveTo>
                    <a:pt x="203200" y="0"/>
                  </a:moveTo>
                  <a:lnTo>
                    <a:pt x="3000057" y="0"/>
                  </a:lnTo>
                  <a:lnTo>
                    <a:pt x="2796857" y="545437"/>
                  </a:lnTo>
                  <a:lnTo>
                    <a:pt x="0" y="545437"/>
                  </a:lnTo>
                  <a:lnTo>
                    <a:pt x="203200" y="0"/>
                  </a:lnTo>
                  <a:close/>
                </a:path>
              </a:pathLst>
            </a:custGeom>
            <a:solidFill>
              <a:srgbClr val="EA6D70"/>
            </a:solidFill>
            <a:ln>
              <a:noFill/>
            </a:ln>
          </p:spPr>
        </p:sp>
        <p:sp>
          <p:nvSpPr>
            <p:cNvPr name="TextBox 5" id="5"/>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6" id="6"/>
          <p:cNvGrpSpPr/>
          <p:nvPr/>
        </p:nvGrpSpPr>
        <p:grpSpPr>
          <a:xfrm rot="0">
            <a:off x="1580719" y="523302"/>
            <a:ext cx="8254393" cy="2202447"/>
            <a:chOff x="0" y="0"/>
            <a:chExt cx="2860689" cy="763292"/>
          </a:xfrm>
        </p:grpSpPr>
        <p:sp>
          <p:nvSpPr>
            <p:cNvPr name="Freeform 7" id="7"/>
            <p:cNvSpPr/>
            <p:nvPr/>
          </p:nvSpPr>
          <p:spPr>
            <a:xfrm flipH="false" flipV="false" rot="0">
              <a:off x="0" y="0"/>
              <a:ext cx="2860689" cy="763292"/>
            </a:xfrm>
            <a:custGeom>
              <a:avLst/>
              <a:gdLst/>
              <a:ahLst/>
              <a:cxnLst/>
              <a:rect r="r" b="b" t="t" l="l"/>
              <a:pathLst>
                <a:path h="763292" w="2860689">
                  <a:moveTo>
                    <a:pt x="203200" y="0"/>
                  </a:moveTo>
                  <a:lnTo>
                    <a:pt x="2860689" y="0"/>
                  </a:lnTo>
                  <a:lnTo>
                    <a:pt x="2657489" y="763292"/>
                  </a:lnTo>
                  <a:lnTo>
                    <a:pt x="0" y="763292"/>
                  </a:lnTo>
                  <a:lnTo>
                    <a:pt x="203200" y="0"/>
                  </a:lnTo>
                  <a:close/>
                </a:path>
              </a:pathLst>
            </a:custGeom>
            <a:solidFill>
              <a:srgbClr val="F49B22"/>
            </a:solidFill>
            <a:ln>
              <a:noFill/>
            </a:ln>
          </p:spPr>
        </p:sp>
        <p:sp>
          <p:nvSpPr>
            <p:cNvPr name="TextBox 8" id="8"/>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9" id="9"/>
          <p:cNvGrpSpPr/>
          <p:nvPr/>
        </p:nvGrpSpPr>
        <p:grpSpPr>
          <a:xfrm rot="0">
            <a:off x="450631" y="6928518"/>
            <a:ext cx="9266408" cy="1981782"/>
            <a:chOff x="0" y="0"/>
            <a:chExt cx="4305282" cy="920759"/>
          </a:xfrm>
        </p:grpSpPr>
        <p:sp>
          <p:nvSpPr>
            <p:cNvPr name="Freeform 10" id="10"/>
            <p:cNvSpPr/>
            <p:nvPr/>
          </p:nvSpPr>
          <p:spPr>
            <a:xfrm flipH="false" flipV="false" rot="0">
              <a:off x="0" y="0"/>
              <a:ext cx="4305282" cy="920759"/>
            </a:xfrm>
            <a:custGeom>
              <a:avLst/>
              <a:gdLst/>
              <a:ahLst/>
              <a:cxnLst/>
              <a:rect r="r" b="b" t="t" l="l"/>
              <a:pathLst>
                <a:path h="920759" w="4305282">
                  <a:moveTo>
                    <a:pt x="203200" y="0"/>
                  </a:moveTo>
                  <a:lnTo>
                    <a:pt x="4305282" y="0"/>
                  </a:lnTo>
                  <a:lnTo>
                    <a:pt x="4102082" y="920759"/>
                  </a:lnTo>
                  <a:lnTo>
                    <a:pt x="0" y="920759"/>
                  </a:lnTo>
                  <a:lnTo>
                    <a:pt x="203200" y="0"/>
                  </a:lnTo>
                  <a:close/>
                </a:path>
              </a:pathLst>
            </a:custGeom>
            <a:solidFill>
              <a:srgbClr val="F49B22"/>
            </a:solidFill>
            <a:ln>
              <a:noFill/>
            </a:ln>
          </p:spPr>
        </p:sp>
        <p:sp>
          <p:nvSpPr>
            <p:cNvPr name="TextBox 11" id="11"/>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12" id="12"/>
          <p:cNvGrpSpPr/>
          <p:nvPr/>
        </p:nvGrpSpPr>
        <p:grpSpPr>
          <a:xfrm rot="0">
            <a:off x="9835112" y="7820211"/>
            <a:ext cx="8452888" cy="2466789"/>
            <a:chOff x="0" y="0"/>
            <a:chExt cx="2728214" cy="796169"/>
          </a:xfrm>
        </p:grpSpPr>
        <p:sp>
          <p:nvSpPr>
            <p:cNvPr name="Freeform 13" id="13"/>
            <p:cNvSpPr/>
            <p:nvPr/>
          </p:nvSpPr>
          <p:spPr>
            <a:xfrm flipH="false" flipV="false" rot="0">
              <a:off x="0" y="0"/>
              <a:ext cx="2728214" cy="796169"/>
            </a:xfrm>
            <a:custGeom>
              <a:avLst/>
              <a:gdLst/>
              <a:ahLst/>
              <a:cxnLst/>
              <a:rect r="r" b="b" t="t" l="l"/>
              <a:pathLst>
                <a:path h="796169" w="2728214">
                  <a:moveTo>
                    <a:pt x="0" y="0"/>
                  </a:moveTo>
                  <a:lnTo>
                    <a:pt x="2728214" y="0"/>
                  </a:lnTo>
                  <a:lnTo>
                    <a:pt x="2728214" y="796169"/>
                  </a:lnTo>
                  <a:lnTo>
                    <a:pt x="0" y="796169"/>
                  </a:lnTo>
                  <a:close/>
                </a:path>
              </a:pathLst>
            </a:custGeom>
            <a:solidFill>
              <a:srgbClr val="FFFFFF"/>
            </a:solidFill>
          </p:spPr>
        </p:sp>
        <p:sp>
          <p:nvSpPr>
            <p:cNvPr name="TextBox 14" id="14"/>
            <p:cNvSpPr txBox="true"/>
            <p:nvPr/>
          </p:nvSpPr>
          <p:spPr>
            <a:xfrm>
              <a:off x="0" y="-47625"/>
              <a:ext cx="812800" cy="860425"/>
            </a:xfrm>
            <a:prstGeom prst="rect">
              <a:avLst/>
            </a:prstGeom>
          </p:spPr>
          <p:txBody>
            <a:bodyPr anchor="ctr" rtlCol="false" tIns="25909" lIns="25909" bIns="25909" rIns="25909"/>
            <a:lstStyle/>
            <a:p>
              <a:pPr algn="ctr">
                <a:lnSpc>
                  <a:spcPts val="2711"/>
                </a:lnSpc>
              </a:pPr>
            </a:p>
          </p:txBody>
        </p:sp>
      </p:grpSp>
      <p:sp>
        <p:nvSpPr>
          <p:cNvPr name="Freeform 15" id="15"/>
          <p:cNvSpPr/>
          <p:nvPr/>
        </p:nvSpPr>
        <p:spPr>
          <a:xfrm flipH="false" flipV="false" rot="0">
            <a:off x="10314090" y="8955846"/>
            <a:ext cx="2616069" cy="909624"/>
          </a:xfrm>
          <a:custGeom>
            <a:avLst/>
            <a:gdLst/>
            <a:ahLst/>
            <a:cxnLst/>
            <a:rect r="r" b="b" t="t" l="l"/>
            <a:pathLst>
              <a:path h="909624" w="2616069">
                <a:moveTo>
                  <a:pt x="0" y="0"/>
                </a:moveTo>
                <a:lnTo>
                  <a:pt x="2616069" y="0"/>
                </a:lnTo>
                <a:lnTo>
                  <a:pt x="2616069" y="909624"/>
                </a:lnTo>
                <a:lnTo>
                  <a:pt x="0" y="909624"/>
                </a:lnTo>
                <a:lnTo>
                  <a:pt x="0" y="0"/>
                </a:lnTo>
                <a:close/>
              </a:path>
            </a:pathLst>
          </a:custGeom>
          <a:blipFill>
            <a:blip r:embed="rId3"/>
            <a:stretch>
              <a:fillRect l="0" t="0" r="0" b="0"/>
            </a:stretch>
          </a:blipFill>
        </p:spPr>
      </p:sp>
      <p:sp>
        <p:nvSpPr>
          <p:cNvPr name="Freeform 16" id="16"/>
          <p:cNvSpPr/>
          <p:nvPr/>
        </p:nvSpPr>
        <p:spPr>
          <a:xfrm flipH="false" flipV="false" rot="0">
            <a:off x="740194" y="4557048"/>
            <a:ext cx="1681049" cy="1921658"/>
          </a:xfrm>
          <a:custGeom>
            <a:avLst/>
            <a:gdLst/>
            <a:ahLst/>
            <a:cxnLst/>
            <a:rect r="r" b="b" t="t" l="l"/>
            <a:pathLst>
              <a:path h="1921658" w="1681049">
                <a:moveTo>
                  <a:pt x="0" y="0"/>
                </a:moveTo>
                <a:lnTo>
                  <a:pt x="1681049" y="0"/>
                </a:lnTo>
                <a:lnTo>
                  <a:pt x="1681049" y="1921659"/>
                </a:lnTo>
                <a:lnTo>
                  <a:pt x="0" y="1921659"/>
                </a:lnTo>
                <a:lnTo>
                  <a:pt x="0" y="0"/>
                </a:lnTo>
                <a:close/>
              </a:path>
            </a:pathLst>
          </a:custGeom>
          <a:blipFill>
            <a:blip r:embed="rId3"/>
            <a:stretch>
              <a:fillRect l="-29250" t="-116007" r="-580903" b="0"/>
            </a:stretch>
          </a:blipFill>
        </p:spPr>
      </p:sp>
      <p:sp>
        <p:nvSpPr>
          <p:cNvPr name="Freeform 17" id="17"/>
          <p:cNvSpPr/>
          <p:nvPr/>
        </p:nvSpPr>
        <p:spPr>
          <a:xfrm flipH="false" flipV="false" rot="0">
            <a:off x="16439944" y="9412193"/>
            <a:ext cx="1437528" cy="375674"/>
          </a:xfrm>
          <a:custGeom>
            <a:avLst/>
            <a:gdLst/>
            <a:ahLst/>
            <a:cxnLst/>
            <a:rect r="r" b="b" t="t" l="l"/>
            <a:pathLst>
              <a:path h="375674" w="1437528">
                <a:moveTo>
                  <a:pt x="0" y="0"/>
                </a:moveTo>
                <a:lnTo>
                  <a:pt x="1437529" y="0"/>
                </a:lnTo>
                <a:lnTo>
                  <a:pt x="1437529" y="375674"/>
                </a:lnTo>
                <a:lnTo>
                  <a:pt x="0" y="375674"/>
                </a:lnTo>
                <a:lnTo>
                  <a:pt x="0" y="0"/>
                </a:lnTo>
                <a:close/>
              </a:path>
            </a:pathLst>
          </a:custGeom>
          <a:blipFill>
            <a:blip r:embed="rId4"/>
            <a:stretch>
              <a:fillRect l="0" t="0" r="0" b="0"/>
            </a:stretch>
          </a:blipFill>
        </p:spPr>
      </p:sp>
      <p:sp>
        <p:nvSpPr>
          <p:cNvPr name="Freeform 18" id="18"/>
          <p:cNvSpPr/>
          <p:nvPr/>
        </p:nvSpPr>
        <p:spPr>
          <a:xfrm flipH="false" flipV="false" rot="0">
            <a:off x="14540129" y="9410658"/>
            <a:ext cx="1471265" cy="377209"/>
          </a:xfrm>
          <a:custGeom>
            <a:avLst/>
            <a:gdLst/>
            <a:ahLst/>
            <a:cxnLst/>
            <a:rect r="r" b="b" t="t" l="l"/>
            <a:pathLst>
              <a:path h="377209" w="1471265">
                <a:moveTo>
                  <a:pt x="0" y="0"/>
                </a:moveTo>
                <a:lnTo>
                  <a:pt x="1471265" y="0"/>
                </a:lnTo>
                <a:lnTo>
                  <a:pt x="1471265" y="377209"/>
                </a:lnTo>
                <a:lnTo>
                  <a:pt x="0" y="377209"/>
                </a:lnTo>
                <a:lnTo>
                  <a:pt x="0" y="0"/>
                </a:lnTo>
                <a:close/>
              </a:path>
            </a:pathLst>
          </a:custGeom>
          <a:blipFill>
            <a:blip r:embed="rId5"/>
            <a:stretch>
              <a:fillRect l="0" t="0" r="0" b="0"/>
            </a:stretch>
          </a:blipFill>
        </p:spPr>
      </p:sp>
      <p:sp>
        <p:nvSpPr>
          <p:cNvPr name="TextBox 19" id="19"/>
          <p:cNvSpPr txBox="true"/>
          <p:nvPr/>
        </p:nvSpPr>
        <p:spPr>
          <a:xfrm rot="0">
            <a:off x="2792774" y="4705193"/>
            <a:ext cx="9110544" cy="2057400"/>
          </a:xfrm>
          <a:prstGeom prst="rect">
            <a:avLst/>
          </a:prstGeom>
        </p:spPr>
        <p:txBody>
          <a:bodyPr anchor="t" rtlCol="false" tIns="0" lIns="0" bIns="0" rIns="0">
            <a:spAutoFit/>
          </a:bodyPr>
          <a:lstStyle/>
          <a:p>
            <a:pPr>
              <a:lnSpc>
                <a:spcPts val="3433"/>
              </a:lnSpc>
            </a:pPr>
            <a:r>
              <a:rPr lang="en-US" sz="2860">
                <a:solidFill>
                  <a:srgbClr val="FFFFFF"/>
                </a:solidFill>
                <a:latin typeface="Proxima Nova Bold"/>
              </a:rPr>
              <a:t>B.C. IS FACING A TOXIC DRUG AND </a:t>
            </a:r>
          </a:p>
          <a:p>
            <a:pPr>
              <a:lnSpc>
                <a:spcPts val="3433"/>
              </a:lnSpc>
            </a:pPr>
            <a:r>
              <a:rPr lang="en-US" sz="2860">
                <a:solidFill>
                  <a:srgbClr val="FFFFFF"/>
                </a:solidFill>
                <a:latin typeface="Proxima Nova Bold"/>
              </a:rPr>
              <a:t>OVERDOSE CRISIS. SUBSTANCE USE </a:t>
            </a:r>
          </a:p>
          <a:p>
            <a:pPr>
              <a:lnSpc>
                <a:spcPts val="3433"/>
              </a:lnSpc>
            </a:pPr>
            <a:r>
              <a:rPr lang="en-US" sz="2860">
                <a:solidFill>
                  <a:srgbClr val="FFFFFF"/>
                </a:solidFill>
                <a:latin typeface="Proxima Nova Bold"/>
              </a:rPr>
              <a:t>IS AN IMPORTANT HEALTH ISSUE. </a:t>
            </a:r>
          </a:p>
          <a:p>
            <a:pPr>
              <a:lnSpc>
                <a:spcPts val="3433"/>
              </a:lnSpc>
            </a:pPr>
            <a:r>
              <a:rPr lang="en-US" sz="2860">
                <a:solidFill>
                  <a:srgbClr val="FFFFFF"/>
                </a:solidFill>
                <a:latin typeface="Proxima Nova Bold"/>
              </a:rPr>
              <a:t>STIGMA AND RACISM MAKE IT HARDER.</a:t>
            </a:r>
          </a:p>
          <a:p>
            <a:pPr>
              <a:lnSpc>
                <a:spcPts val="2713"/>
              </a:lnSpc>
            </a:pPr>
          </a:p>
        </p:txBody>
      </p:sp>
      <p:sp>
        <p:nvSpPr>
          <p:cNvPr name="TextBox 20" id="20"/>
          <p:cNvSpPr txBox="true"/>
          <p:nvPr/>
        </p:nvSpPr>
        <p:spPr>
          <a:xfrm rot="0">
            <a:off x="915990" y="691741"/>
            <a:ext cx="10575613" cy="1960545"/>
          </a:xfrm>
          <a:prstGeom prst="rect">
            <a:avLst/>
          </a:prstGeom>
        </p:spPr>
        <p:txBody>
          <a:bodyPr anchor="t" rtlCol="false" tIns="0" lIns="0" bIns="0" rIns="0">
            <a:spAutoFit/>
          </a:bodyPr>
          <a:lstStyle/>
          <a:p>
            <a:pPr algn="ctr">
              <a:lnSpc>
                <a:spcPts val="7870"/>
              </a:lnSpc>
            </a:pPr>
            <a:r>
              <a:rPr lang="en-US" sz="5622">
                <a:solidFill>
                  <a:srgbClr val="2E2E2E"/>
                </a:solidFill>
                <a:latin typeface="Proxima Nova Bold"/>
              </a:rPr>
              <a:t>TALKING ABOUT </a:t>
            </a:r>
          </a:p>
          <a:p>
            <a:pPr algn="ctr">
              <a:lnSpc>
                <a:spcPts val="7870"/>
              </a:lnSpc>
              <a:spcBef>
                <a:spcPct val="0"/>
              </a:spcBef>
            </a:pPr>
            <a:r>
              <a:rPr lang="en-US" sz="5622">
                <a:solidFill>
                  <a:srgbClr val="2E2E2E"/>
                </a:solidFill>
                <a:latin typeface="Proxima Nova Bold"/>
              </a:rPr>
              <a:t>SUBSTANCE USE </a:t>
            </a:r>
          </a:p>
        </p:txBody>
      </p:sp>
      <p:sp>
        <p:nvSpPr>
          <p:cNvPr name="TextBox 21" id="21"/>
          <p:cNvSpPr txBox="true"/>
          <p:nvPr/>
        </p:nvSpPr>
        <p:spPr>
          <a:xfrm rot="0">
            <a:off x="10514718" y="8241741"/>
            <a:ext cx="6082216" cy="714106"/>
          </a:xfrm>
          <a:prstGeom prst="rect">
            <a:avLst/>
          </a:prstGeom>
        </p:spPr>
        <p:txBody>
          <a:bodyPr anchor="t" rtlCol="false" tIns="0" lIns="0" bIns="0" rIns="0">
            <a:spAutoFit/>
          </a:bodyPr>
          <a:lstStyle/>
          <a:p>
            <a:pPr>
              <a:lnSpc>
                <a:spcPts val="1884"/>
              </a:lnSpc>
            </a:pPr>
            <a:r>
              <a:rPr lang="en-US" sz="1570">
                <a:solidFill>
                  <a:srgbClr val="2E2E2E"/>
                </a:solidFill>
                <a:latin typeface="Proxima Nova"/>
              </a:rPr>
              <a:t>FOR MORE INFORMATION ABOUT SUBSTANCE-USE-RELATED SERVICES AND RESOURCES, PLEASE ASK THE STAFF. </a:t>
            </a:r>
          </a:p>
          <a:p>
            <a:pPr>
              <a:lnSpc>
                <a:spcPts val="1884"/>
              </a:lnSpc>
            </a:pPr>
          </a:p>
        </p:txBody>
      </p:sp>
      <p:sp>
        <p:nvSpPr>
          <p:cNvPr name="TextBox 22" id="22"/>
          <p:cNvSpPr txBox="true"/>
          <p:nvPr/>
        </p:nvSpPr>
        <p:spPr>
          <a:xfrm rot="0">
            <a:off x="1403734" y="7199837"/>
            <a:ext cx="7268458" cy="1885950"/>
          </a:xfrm>
          <a:prstGeom prst="rect">
            <a:avLst/>
          </a:prstGeom>
        </p:spPr>
        <p:txBody>
          <a:bodyPr anchor="t" rtlCol="false" tIns="0" lIns="0" bIns="0" rIns="0">
            <a:spAutoFit/>
          </a:bodyPr>
          <a:lstStyle/>
          <a:p>
            <a:pPr algn="ctr">
              <a:lnSpc>
                <a:spcPts val="3005"/>
              </a:lnSpc>
            </a:pPr>
            <a:r>
              <a:rPr lang="en-US" sz="2504">
                <a:solidFill>
                  <a:srgbClr val="2E2E2E"/>
                </a:solidFill>
                <a:latin typeface="Proxima Nova Bold"/>
              </a:rPr>
              <a:t>WE TALK TO PATIENTS ABOUT SUBSTANCE USE AS PART OF OUR ROUTINE ASSESSMENT. </a:t>
            </a:r>
          </a:p>
          <a:p>
            <a:pPr algn="ctr">
              <a:lnSpc>
                <a:spcPts val="3005"/>
              </a:lnSpc>
            </a:pPr>
            <a:r>
              <a:rPr lang="en-US" sz="2504">
                <a:solidFill>
                  <a:srgbClr val="2E2E2E"/>
                </a:solidFill>
                <a:latin typeface="Proxima Nova Bold"/>
              </a:rPr>
              <a:t>THIS ALLOWS US TO OFFER THE BEST </a:t>
            </a:r>
          </a:p>
          <a:p>
            <a:pPr algn="ctr">
              <a:lnSpc>
                <a:spcPts val="3005"/>
              </a:lnSpc>
            </a:pPr>
            <a:r>
              <a:rPr lang="en-US" sz="2504">
                <a:solidFill>
                  <a:srgbClr val="2E2E2E"/>
                </a:solidFill>
                <a:latin typeface="Proxima Nova Bold"/>
              </a:rPr>
              <a:t>CARE FOR EVERYONE. </a:t>
            </a:r>
          </a:p>
          <a:p>
            <a:pPr>
              <a:lnSpc>
                <a:spcPts val="2885"/>
              </a:lnSpc>
            </a:pPr>
          </a:p>
        </p:txBody>
      </p:sp>
      <p:sp>
        <p:nvSpPr>
          <p:cNvPr name="TextBox 23" id="23"/>
          <p:cNvSpPr txBox="true"/>
          <p:nvPr/>
        </p:nvSpPr>
        <p:spPr>
          <a:xfrm rot="0">
            <a:off x="890517" y="2842065"/>
            <a:ext cx="10575613" cy="966021"/>
          </a:xfrm>
          <a:prstGeom prst="rect">
            <a:avLst/>
          </a:prstGeom>
        </p:spPr>
        <p:txBody>
          <a:bodyPr anchor="t" rtlCol="false" tIns="0" lIns="0" bIns="0" rIns="0">
            <a:spAutoFit/>
          </a:bodyPr>
          <a:lstStyle/>
          <a:p>
            <a:pPr algn="ctr">
              <a:lnSpc>
                <a:spcPts val="7870"/>
              </a:lnSpc>
              <a:spcBef>
                <a:spcPct val="0"/>
              </a:spcBef>
            </a:pPr>
            <a:r>
              <a:rPr lang="en-US" sz="5622">
                <a:solidFill>
                  <a:srgbClr val="2E2E2E"/>
                </a:solidFill>
                <a:latin typeface="Proxima Nova Bold"/>
              </a:rPr>
              <a:t>CAN SAVE LIVES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9743" r="0" b="5881"/>
          <a:stretch>
            <a:fillRect/>
          </a:stretch>
        </p:blipFill>
        <p:spPr>
          <a:xfrm flipH="false" flipV="false">
            <a:off x="0" y="0"/>
            <a:ext cx="18288000" cy="10287000"/>
          </a:xfrm>
          <a:prstGeom prst="rect">
            <a:avLst/>
          </a:prstGeom>
        </p:spPr>
      </p:pic>
      <p:grpSp>
        <p:nvGrpSpPr>
          <p:cNvPr name="Group 3" id="3"/>
          <p:cNvGrpSpPr/>
          <p:nvPr/>
        </p:nvGrpSpPr>
        <p:grpSpPr>
          <a:xfrm rot="0">
            <a:off x="2093502" y="2725749"/>
            <a:ext cx="8220588" cy="1494575"/>
            <a:chOff x="0" y="0"/>
            <a:chExt cx="3000057" cy="545437"/>
          </a:xfrm>
        </p:grpSpPr>
        <p:sp>
          <p:nvSpPr>
            <p:cNvPr name="Freeform 4" id="4"/>
            <p:cNvSpPr/>
            <p:nvPr/>
          </p:nvSpPr>
          <p:spPr>
            <a:xfrm flipH="false" flipV="false" rot="0">
              <a:off x="0" y="0"/>
              <a:ext cx="3000057" cy="545437"/>
            </a:xfrm>
            <a:custGeom>
              <a:avLst/>
              <a:gdLst/>
              <a:ahLst/>
              <a:cxnLst/>
              <a:rect r="r" b="b" t="t" l="l"/>
              <a:pathLst>
                <a:path h="545437" w="3000057">
                  <a:moveTo>
                    <a:pt x="203200" y="0"/>
                  </a:moveTo>
                  <a:lnTo>
                    <a:pt x="3000057" y="0"/>
                  </a:lnTo>
                  <a:lnTo>
                    <a:pt x="2796857" y="545437"/>
                  </a:lnTo>
                  <a:lnTo>
                    <a:pt x="0" y="545437"/>
                  </a:lnTo>
                  <a:lnTo>
                    <a:pt x="203200" y="0"/>
                  </a:lnTo>
                  <a:close/>
                </a:path>
              </a:pathLst>
            </a:custGeom>
            <a:solidFill>
              <a:srgbClr val="EA6D70"/>
            </a:solidFill>
            <a:ln>
              <a:noFill/>
            </a:ln>
          </p:spPr>
        </p:sp>
        <p:sp>
          <p:nvSpPr>
            <p:cNvPr name="TextBox 5" id="5"/>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6" id="6"/>
          <p:cNvGrpSpPr/>
          <p:nvPr/>
        </p:nvGrpSpPr>
        <p:grpSpPr>
          <a:xfrm rot="0">
            <a:off x="1580719" y="523302"/>
            <a:ext cx="8254393" cy="2202447"/>
            <a:chOff x="0" y="0"/>
            <a:chExt cx="2860689" cy="763292"/>
          </a:xfrm>
        </p:grpSpPr>
        <p:sp>
          <p:nvSpPr>
            <p:cNvPr name="Freeform 7" id="7"/>
            <p:cNvSpPr/>
            <p:nvPr/>
          </p:nvSpPr>
          <p:spPr>
            <a:xfrm flipH="false" flipV="false" rot="0">
              <a:off x="0" y="0"/>
              <a:ext cx="2860689" cy="763292"/>
            </a:xfrm>
            <a:custGeom>
              <a:avLst/>
              <a:gdLst/>
              <a:ahLst/>
              <a:cxnLst/>
              <a:rect r="r" b="b" t="t" l="l"/>
              <a:pathLst>
                <a:path h="763292" w="2860689">
                  <a:moveTo>
                    <a:pt x="203200" y="0"/>
                  </a:moveTo>
                  <a:lnTo>
                    <a:pt x="2860689" y="0"/>
                  </a:lnTo>
                  <a:lnTo>
                    <a:pt x="2657489" y="763292"/>
                  </a:lnTo>
                  <a:lnTo>
                    <a:pt x="0" y="763292"/>
                  </a:lnTo>
                  <a:lnTo>
                    <a:pt x="203200" y="0"/>
                  </a:lnTo>
                  <a:close/>
                </a:path>
              </a:pathLst>
            </a:custGeom>
            <a:solidFill>
              <a:srgbClr val="F49B22"/>
            </a:solidFill>
            <a:ln>
              <a:noFill/>
            </a:ln>
          </p:spPr>
        </p:sp>
        <p:sp>
          <p:nvSpPr>
            <p:cNvPr name="TextBox 8" id="8"/>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9" id="9"/>
          <p:cNvGrpSpPr/>
          <p:nvPr/>
        </p:nvGrpSpPr>
        <p:grpSpPr>
          <a:xfrm rot="0">
            <a:off x="450631" y="6928518"/>
            <a:ext cx="9266408" cy="1981782"/>
            <a:chOff x="0" y="0"/>
            <a:chExt cx="4305282" cy="920759"/>
          </a:xfrm>
        </p:grpSpPr>
        <p:sp>
          <p:nvSpPr>
            <p:cNvPr name="Freeform 10" id="10"/>
            <p:cNvSpPr/>
            <p:nvPr/>
          </p:nvSpPr>
          <p:spPr>
            <a:xfrm flipH="false" flipV="false" rot="0">
              <a:off x="0" y="0"/>
              <a:ext cx="4305282" cy="920759"/>
            </a:xfrm>
            <a:custGeom>
              <a:avLst/>
              <a:gdLst/>
              <a:ahLst/>
              <a:cxnLst/>
              <a:rect r="r" b="b" t="t" l="l"/>
              <a:pathLst>
                <a:path h="920759" w="4305282">
                  <a:moveTo>
                    <a:pt x="203200" y="0"/>
                  </a:moveTo>
                  <a:lnTo>
                    <a:pt x="4305282" y="0"/>
                  </a:lnTo>
                  <a:lnTo>
                    <a:pt x="4102082" y="920759"/>
                  </a:lnTo>
                  <a:lnTo>
                    <a:pt x="0" y="920759"/>
                  </a:lnTo>
                  <a:lnTo>
                    <a:pt x="203200" y="0"/>
                  </a:lnTo>
                  <a:close/>
                </a:path>
              </a:pathLst>
            </a:custGeom>
            <a:solidFill>
              <a:srgbClr val="F49B22"/>
            </a:solidFill>
            <a:ln>
              <a:noFill/>
            </a:ln>
          </p:spPr>
        </p:sp>
        <p:sp>
          <p:nvSpPr>
            <p:cNvPr name="TextBox 11" id="11"/>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12" id="12"/>
          <p:cNvGrpSpPr/>
          <p:nvPr/>
        </p:nvGrpSpPr>
        <p:grpSpPr>
          <a:xfrm rot="0">
            <a:off x="9835112" y="7820211"/>
            <a:ext cx="8452888" cy="2466789"/>
            <a:chOff x="0" y="0"/>
            <a:chExt cx="2728214" cy="796169"/>
          </a:xfrm>
        </p:grpSpPr>
        <p:sp>
          <p:nvSpPr>
            <p:cNvPr name="Freeform 13" id="13"/>
            <p:cNvSpPr/>
            <p:nvPr/>
          </p:nvSpPr>
          <p:spPr>
            <a:xfrm flipH="false" flipV="false" rot="0">
              <a:off x="0" y="0"/>
              <a:ext cx="2728214" cy="796169"/>
            </a:xfrm>
            <a:custGeom>
              <a:avLst/>
              <a:gdLst/>
              <a:ahLst/>
              <a:cxnLst/>
              <a:rect r="r" b="b" t="t" l="l"/>
              <a:pathLst>
                <a:path h="796169" w="2728214">
                  <a:moveTo>
                    <a:pt x="0" y="0"/>
                  </a:moveTo>
                  <a:lnTo>
                    <a:pt x="2728214" y="0"/>
                  </a:lnTo>
                  <a:lnTo>
                    <a:pt x="2728214" y="796169"/>
                  </a:lnTo>
                  <a:lnTo>
                    <a:pt x="0" y="796169"/>
                  </a:lnTo>
                  <a:close/>
                </a:path>
              </a:pathLst>
            </a:custGeom>
            <a:solidFill>
              <a:srgbClr val="FFFFFF"/>
            </a:solidFill>
          </p:spPr>
        </p:sp>
        <p:sp>
          <p:nvSpPr>
            <p:cNvPr name="TextBox 14" id="14"/>
            <p:cNvSpPr txBox="true"/>
            <p:nvPr/>
          </p:nvSpPr>
          <p:spPr>
            <a:xfrm>
              <a:off x="0" y="-47625"/>
              <a:ext cx="812800" cy="860425"/>
            </a:xfrm>
            <a:prstGeom prst="rect">
              <a:avLst/>
            </a:prstGeom>
          </p:spPr>
          <p:txBody>
            <a:bodyPr anchor="ctr" rtlCol="false" tIns="25909" lIns="25909" bIns="25909" rIns="25909"/>
            <a:lstStyle/>
            <a:p>
              <a:pPr algn="ctr">
                <a:lnSpc>
                  <a:spcPts val="2711"/>
                </a:lnSpc>
              </a:pPr>
            </a:p>
          </p:txBody>
        </p:sp>
      </p:grpSp>
      <p:sp>
        <p:nvSpPr>
          <p:cNvPr name="Freeform 15" id="15"/>
          <p:cNvSpPr/>
          <p:nvPr/>
        </p:nvSpPr>
        <p:spPr>
          <a:xfrm flipH="false" flipV="false" rot="0">
            <a:off x="10314090" y="8955846"/>
            <a:ext cx="2616069" cy="909624"/>
          </a:xfrm>
          <a:custGeom>
            <a:avLst/>
            <a:gdLst/>
            <a:ahLst/>
            <a:cxnLst/>
            <a:rect r="r" b="b" t="t" l="l"/>
            <a:pathLst>
              <a:path h="909624" w="2616069">
                <a:moveTo>
                  <a:pt x="0" y="0"/>
                </a:moveTo>
                <a:lnTo>
                  <a:pt x="2616069" y="0"/>
                </a:lnTo>
                <a:lnTo>
                  <a:pt x="2616069" y="909624"/>
                </a:lnTo>
                <a:lnTo>
                  <a:pt x="0" y="909624"/>
                </a:lnTo>
                <a:lnTo>
                  <a:pt x="0" y="0"/>
                </a:lnTo>
                <a:close/>
              </a:path>
            </a:pathLst>
          </a:custGeom>
          <a:blipFill>
            <a:blip r:embed="rId3"/>
            <a:stretch>
              <a:fillRect l="0" t="0" r="0" b="0"/>
            </a:stretch>
          </a:blipFill>
        </p:spPr>
      </p:sp>
      <p:sp>
        <p:nvSpPr>
          <p:cNvPr name="Freeform 16" id="16"/>
          <p:cNvSpPr/>
          <p:nvPr/>
        </p:nvSpPr>
        <p:spPr>
          <a:xfrm flipH="false" flipV="false" rot="0">
            <a:off x="740194" y="4557048"/>
            <a:ext cx="1681049" cy="1921658"/>
          </a:xfrm>
          <a:custGeom>
            <a:avLst/>
            <a:gdLst/>
            <a:ahLst/>
            <a:cxnLst/>
            <a:rect r="r" b="b" t="t" l="l"/>
            <a:pathLst>
              <a:path h="1921658" w="1681049">
                <a:moveTo>
                  <a:pt x="0" y="0"/>
                </a:moveTo>
                <a:lnTo>
                  <a:pt x="1681049" y="0"/>
                </a:lnTo>
                <a:lnTo>
                  <a:pt x="1681049" y="1921659"/>
                </a:lnTo>
                <a:lnTo>
                  <a:pt x="0" y="1921659"/>
                </a:lnTo>
                <a:lnTo>
                  <a:pt x="0" y="0"/>
                </a:lnTo>
                <a:close/>
              </a:path>
            </a:pathLst>
          </a:custGeom>
          <a:blipFill>
            <a:blip r:embed="rId3"/>
            <a:stretch>
              <a:fillRect l="-29250" t="-116007" r="-580903" b="0"/>
            </a:stretch>
          </a:blipFill>
        </p:spPr>
      </p:sp>
      <p:sp>
        <p:nvSpPr>
          <p:cNvPr name="Freeform 17" id="17"/>
          <p:cNvSpPr/>
          <p:nvPr/>
        </p:nvSpPr>
        <p:spPr>
          <a:xfrm flipH="false" flipV="false" rot="0">
            <a:off x="16439944" y="9412193"/>
            <a:ext cx="1437528" cy="375674"/>
          </a:xfrm>
          <a:custGeom>
            <a:avLst/>
            <a:gdLst/>
            <a:ahLst/>
            <a:cxnLst/>
            <a:rect r="r" b="b" t="t" l="l"/>
            <a:pathLst>
              <a:path h="375674" w="1437528">
                <a:moveTo>
                  <a:pt x="0" y="0"/>
                </a:moveTo>
                <a:lnTo>
                  <a:pt x="1437529" y="0"/>
                </a:lnTo>
                <a:lnTo>
                  <a:pt x="1437529" y="375674"/>
                </a:lnTo>
                <a:lnTo>
                  <a:pt x="0" y="375674"/>
                </a:lnTo>
                <a:lnTo>
                  <a:pt x="0" y="0"/>
                </a:lnTo>
                <a:close/>
              </a:path>
            </a:pathLst>
          </a:custGeom>
          <a:blipFill>
            <a:blip r:embed="rId4"/>
            <a:stretch>
              <a:fillRect l="0" t="0" r="0" b="0"/>
            </a:stretch>
          </a:blipFill>
        </p:spPr>
      </p:sp>
      <p:sp>
        <p:nvSpPr>
          <p:cNvPr name="Freeform 18" id="18"/>
          <p:cNvSpPr/>
          <p:nvPr/>
        </p:nvSpPr>
        <p:spPr>
          <a:xfrm flipH="false" flipV="false" rot="0">
            <a:off x="14540129" y="9410658"/>
            <a:ext cx="1471265" cy="377209"/>
          </a:xfrm>
          <a:custGeom>
            <a:avLst/>
            <a:gdLst/>
            <a:ahLst/>
            <a:cxnLst/>
            <a:rect r="r" b="b" t="t" l="l"/>
            <a:pathLst>
              <a:path h="377209" w="1471265">
                <a:moveTo>
                  <a:pt x="0" y="0"/>
                </a:moveTo>
                <a:lnTo>
                  <a:pt x="1471265" y="0"/>
                </a:lnTo>
                <a:lnTo>
                  <a:pt x="1471265" y="377209"/>
                </a:lnTo>
                <a:lnTo>
                  <a:pt x="0" y="377209"/>
                </a:lnTo>
                <a:lnTo>
                  <a:pt x="0" y="0"/>
                </a:lnTo>
                <a:close/>
              </a:path>
            </a:pathLst>
          </a:custGeom>
          <a:blipFill>
            <a:blip r:embed="rId5"/>
            <a:stretch>
              <a:fillRect l="0" t="0" r="0" b="0"/>
            </a:stretch>
          </a:blipFill>
        </p:spPr>
      </p:sp>
      <p:sp>
        <p:nvSpPr>
          <p:cNvPr name="TextBox 19" id="19"/>
          <p:cNvSpPr txBox="true"/>
          <p:nvPr/>
        </p:nvSpPr>
        <p:spPr>
          <a:xfrm rot="0">
            <a:off x="2768519" y="4871118"/>
            <a:ext cx="9110544" cy="2057400"/>
          </a:xfrm>
          <a:prstGeom prst="rect">
            <a:avLst/>
          </a:prstGeom>
        </p:spPr>
        <p:txBody>
          <a:bodyPr anchor="t" rtlCol="false" tIns="0" lIns="0" bIns="0" rIns="0">
            <a:spAutoFit/>
          </a:bodyPr>
          <a:lstStyle/>
          <a:p>
            <a:pPr>
              <a:lnSpc>
                <a:spcPts val="3433"/>
              </a:lnSpc>
            </a:pPr>
            <a:r>
              <a:rPr lang="en-US" sz="2860">
                <a:solidFill>
                  <a:srgbClr val="FFFFFF"/>
                </a:solidFill>
                <a:ea typeface="Proxima Nova Bold"/>
              </a:rPr>
              <a:t>不列颠哥伦比亚省正面临毒品和吸毒过量的危机。</a:t>
            </a:r>
          </a:p>
          <a:p>
            <a:pPr>
              <a:lnSpc>
                <a:spcPts val="3433"/>
              </a:lnSpc>
            </a:pPr>
            <a:r>
              <a:rPr lang="en-US" sz="2860">
                <a:solidFill>
                  <a:srgbClr val="FFFFFF"/>
                </a:solidFill>
                <a:ea typeface="Proxima Nova Bold"/>
              </a:rPr>
              <a:t>致瘾物使用已成为一个重要的健康问题。</a:t>
            </a:r>
          </a:p>
          <a:p>
            <a:pPr>
              <a:lnSpc>
                <a:spcPts val="3433"/>
              </a:lnSpc>
            </a:pPr>
            <a:r>
              <a:rPr lang="en-US" sz="2860">
                <a:solidFill>
                  <a:srgbClr val="FFFFFF"/>
                </a:solidFill>
                <a:ea typeface="Proxima Nova Bold"/>
              </a:rPr>
              <a:t>污名和种族主义使事情变得更难。</a:t>
            </a:r>
          </a:p>
          <a:p>
            <a:pPr>
              <a:lnSpc>
                <a:spcPts val="3433"/>
              </a:lnSpc>
            </a:pPr>
          </a:p>
          <a:p>
            <a:pPr>
              <a:lnSpc>
                <a:spcPts val="2713"/>
              </a:lnSpc>
            </a:pPr>
          </a:p>
        </p:txBody>
      </p:sp>
      <p:sp>
        <p:nvSpPr>
          <p:cNvPr name="TextBox 20" id="20"/>
          <p:cNvSpPr txBox="true"/>
          <p:nvPr/>
        </p:nvSpPr>
        <p:spPr>
          <a:xfrm rot="0">
            <a:off x="420109" y="1035827"/>
            <a:ext cx="10575613" cy="966021"/>
          </a:xfrm>
          <a:prstGeom prst="rect">
            <a:avLst/>
          </a:prstGeom>
        </p:spPr>
        <p:txBody>
          <a:bodyPr anchor="t" rtlCol="false" tIns="0" lIns="0" bIns="0" rIns="0">
            <a:spAutoFit/>
          </a:bodyPr>
          <a:lstStyle/>
          <a:p>
            <a:pPr algn="ctr">
              <a:lnSpc>
                <a:spcPts val="7870"/>
              </a:lnSpc>
              <a:spcBef>
                <a:spcPct val="0"/>
              </a:spcBef>
            </a:pPr>
            <a:r>
              <a:rPr lang="en-US" sz="5622">
                <a:solidFill>
                  <a:srgbClr val="2E2E2E"/>
                </a:solidFill>
                <a:ea typeface="Proxima Nova Bold"/>
              </a:rPr>
              <a:t>了解致瘾物使用可以</a:t>
            </a:r>
          </a:p>
        </p:txBody>
      </p:sp>
      <p:sp>
        <p:nvSpPr>
          <p:cNvPr name="TextBox 21" id="21"/>
          <p:cNvSpPr txBox="true"/>
          <p:nvPr/>
        </p:nvSpPr>
        <p:spPr>
          <a:xfrm rot="0">
            <a:off x="10514718" y="8241741"/>
            <a:ext cx="6082216" cy="714106"/>
          </a:xfrm>
          <a:prstGeom prst="rect">
            <a:avLst/>
          </a:prstGeom>
        </p:spPr>
        <p:txBody>
          <a:bodyPr anchor="t" rtlCol="false" tIns="0" lIns="0" bIns="0" rIns="0">
            <a:spAutoFit/>
          </a:bodyPr>
          <a:lstStyle/>
          <a:p>
            <a:pPr>
              <a:lnSpc>
                <a:spcPts val="1884"/>
              </a:lnSpc>
            </a:pPr>
            <a:r>
              <a:rPr lang="en-US" sz="1570">
                <a:solidFill>
                  <a:srgbClr val="2E2E2E"/>
                </a:solidFill>
                <a:ea typeface="Proxima Nova"/>
              </a:rPr>
              <a:t>要更多了解致瘾物使用相关的服务和资源，</a:t>
            </a:r>
          </a:p>
          <a:p>
            <a:pPr>
              <a:lnSpc>
                <a:spcPts val="1884"/>
              </a:lnSpc>
            </a:pPr>
            <a:r>
              <a:rPr lang="en-US" sz="1570">
                <a:solidFill>
                  <a:srgbClr val="2E2E2E"/>
                </a:solidFill>
                <a:ea typeface="Proxima Nova"/>
              </a:rPr>
              <a:t>请询问工作人员。</a:t>
            </a:r>
          </a:p>
          <a:p>
            <a:pPr>
              <a:lnSpc>
                <a:spcPts val="1884"/>
              </a:lnSpc>
            </a:pPr>
          </a:p>
        </p:txBody>
      </p:sp>
      <p:sp>
        <p:nvSpPr>
          <p:cNvPr name="TextBox 22" id="22"/>
          <p:cNvSpPr txBox="true"/>
          <p:nvPr/>
        </p:nvSpPr>
        <p:spPr>
          <a:xfrm rot="0">
            <a:off x="1449606" y="7261893"/>
            <a:ext cx="7268458" cy="1504950"/>
          </a:xfrm>
          <a:prstGeom prst="rect">
            <a:avLst/>
          </a:prstGeom>
        </p:spPr>
        <p:txBody>
          <a:bodyPr anchor="t" rtlCol="false" tIns="0" lIns="0" bIns="0" rIns="0">
            <a:spAutoFit/>
          </a:bodyPr>
          <a:lstStyle/>
          <a:p>
            <a:pPr algn="ctr">
              <a:lnSpc>
                <a:spcPts val="3005"/>
              </a:lnSpc>
            </a:pPr>
            <a:r>
              <a:rPr lang="en-US" sz="2504">
                <a:solidFill>
                  <a:srgbClr val="2E2E2E"/>
                </a:solidFill>
                <a:ea typeface="Proxima Nova Bold"/>
              </a:rPr>
              <a:t>作为常规评估的一部分，</a:t>
            </a:r>
          </a:p>
          <a:p>
            <a:pPr algn="ctr">
              <a:lnSpc>
                <a:spcPts val="3005"/>
              </a:lnSpc>
            </a:pPr>
            <a:r>
              <a:rPr lang="en-US" sz="2504">
                <a:solidFill>
                  <a:srgbClr val="2E2E2E"/>
                </a:solidFill>
                <a:ea typeface="Proxima Nova Bold"/>
              </a:rPr>
              <a:t>我们会与患者讨论个人的致瘾物使用情况。</a:t>
            </a:r>
          </a:p>
          <a:p>
            <a:pPr algn="ctr">
              <a:lnSpc>
                <a:spcPts val="3005"/>
              </a:lnSpc>
            </a:pPr>
            <a:r>
              <a:rPr lang="en-US" sz="2504">
                <a:solidFill>
                  <a:srgbClr val="2E2E2E"/>
                </a:solidFill>
                <a:ea typeface="Proxima Nova Bold"/>
              </a:rPr>
              <a:t>这使我们能够为每个人提供最好的护理。</a:t>
            </a:r>
          </a:p>
          <a:p>
            <a:pPr>
              <a:lnSpc>
                <a:spcPts val="2885"/>
              </a:lnSpc>
            </a:pPr>
          </a:p>
        </p:txBody>
      </p:sp>
      <p:sp>
        <p:nvSpPr>
          <p:cNvPr name="TextBox 23" id="23"/>
          <p:cNvSpPr txBox="true"/>
          <p:nvPr/>
        </p:nvSpPr>
        <p:spPr>
          <a:xfrm rot="0">
            <a:off x="915990" y="2932876"/>
            <a:ext cx="10575613" cy="966021"/>
          </a:xfrm>
          <a:prstGeom prst="rect">
            <a:avLst/>
          </a:prstGeom>
        </p:spPr>
        <p:txBody>
          <a:bodyPr anchor="t" rtlCol="false" tIns="0" lIns="0" bIns="0" rIns="0">
            <a:spAutoFit/>
          </a:bodyPr>
          <a:lstStyle/>
          <a:p>
            <a:pPr algn="ctr">
              <a:lnSpc>
                <a:spcPts val="7870"/>
              </a:lnSpc>
              <a:spcBef>
                <a:spcPct val="0"/>
              </a:spcBef>
            </a:pPr>
            <a:r>
              <a:rPr lang="en-US" sz="5622">
                <a:solidFill>
                  <a:srgbClr val="2E2E2E"/>
                </a:solidFill>
                <a:ea typeface="Proxima Nova Bold"/>
              </a:rPr>
              <a:t>挽救生命</a:t>
            </a:r>
            <a:r>
              <a:rPr lang="en-US" sz="5622">
                <a:solidFill>
                  <a:srgbClr val="2E2E2E"/>
                </a:solidFill>
                <a:latin typeface="Proxima Nova Bold"/>
              </a:rPr>
              <a:t>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9743" r="0" b="5881"/>
          <a:stretch>
            <a:fillRect/>
          </a:stretch>
        </p:blipFill>
        <p:spPr>
          <a:xfrm flipH="false" flipV="false">
            <a:off x="0" y="0"/>
            <a:ext cx="18288000" cy="10287000"/>
          </a:xfrm>
          <a:prstGeom prst="rect">
            <a:avLst/>
          </a:prstGeom>
        </p:spPr>
      </p:pic>
      <p:grpSp>
        <p:nvGrpSpPr>
          <p:cNvPr name="Group 3" id="3"/>
          <p:cNvGrpSpPr/>
          <p:nvPr/>
        </p:nvGrpSpPr>
        <p:grpSpPr>
          <a:xfrm rot="0">
            <a:off x="2093502" y="2725749"/>
            <a:ext cx="8220588" cy="1494575"/>
            <a:chOff x="0" y="0"/>
            <a:chExt cx="3000057" cy="545437"/>
          </a:xfrm>
        </p:grpSpPr>
        <p:sp>
          <p:nvSpPr>
            <p:cNvPr name="Freeform 4" id="4"/>
            <p:cNvSpPr/>
            <p:nvPr/>
          </p:nvSpPr>
          <p:spPr>
            <a:xfrm flipH="false" flipV="false" rot="0">
              <a:off x="0" y="0"/>
              <a:ext cx="3000057" cy="545437"/>
            </a:xfrm>
            <a:custGeom>
              <a:avLst/>
              <a:gdLst/>
              <a:ahLst/>
              <a:cxnLst/>
              <a:rect r="r" b="b" t="t" l="l"/>
              <a:pathLst>
                <a:path h="545437" w="3000057">
                  <a:moveTo>
                    <a:pt x="203200" y="0"/>
                  </a:moveTo>
                  <a:lnTo>
                    <a:pt x="3000057" y="0"/>
                  </a:lnTo>
                  <a:lnTo>
                    <a:pt x="2796857" y="545437"/>
                  </a:lnTo>
                  <a:lnTo>
                    <a:pt x="0" y="545437"/>
                  </a:lnTo>
                  <a:lnTo>
                    <a:pt x="203200" y="0"/>
                  </a:lnTo>
                  <a:close/>
                </a:path>
              </a:pathLst>
            </a:custGeom>
            <a:solidFill>
              <a:srgbClr val="EA6D70"/>
            </a:solidFill>
            <a:ln>
              <a:noFill/>
            </a:ln>
          </p:spPr>
        </p:sp>
        <p:sp>
          <p:nvSpPr>
            <p:cNvPr name="TextBox 5" id="5"/>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6" id="6"/>
          <p:cNvGrpSpPr/>
          <p:nvPr/>
        </p:nvGrpSpPr>
        <p:grpSpPr>
          <a:xfrm rot="0">
            <a:off x="1580719" y="523302"/>
            <a:ext cx="8254393" cy="2202447"/>
            <a:chOff x="0" y="0"/>
            <a:chExt cx="2860689" cy="763292"/>
          </a:xfrm>
        </p:grpSpPr>
        <p:sp>
          <p:nvSpPr>
            <p:cNvPr name="Freeform 7" id="7"/>
            <p:cNvSpPr/>
            <p:nvPr/>
          </p:nvSpPr>
          <p:spPr>
            <a:xfrm flipH="false" flipV="false" rot="0">
              <a:off x="0" y="0"/>
              <a:ext cx="2860689" cy="763292"/>
            </a:xfrm>
            <a:custGeom>
              <a:avLst/>
              <a:gdLst/>
              <a:ahLst/>
              <a:cxnLst/>
              <a:rect r="r" b="b" t="t" l="l"/>
              <a:pathLst>
                <a:path h="763292" w="2860689">
                  <a:moveTo>
                    <a:pt x="203200" y="0"/>
                  </a:moveTo>
                  <a:lnTo>
                    <a:pt x="2860689" y="0"/>
                  </a:lnTo>
                  <a:lnTo>
                    <a:pt x="2657489" y="763292"/>
                  </a:lnTo>
                  <a:lnTo>
                    <a:pt x="0" y="763292"/>
                  </a:lnTo>
                  <a:lnTo>
                    <a:pt x="203200" y="0"/>
                  </a:lnTo>
                  <a:close/>
                </a:path>
              </a:pathLst>
            </a:custGeom>
            <a:solidFill>
              <a:srgbClr val="F49B22"/>
            </a:solidFill>
            <a:ln>
              <a:noFill/>
            </a:ln>
          </p:spPr>
        </p:sp>
        <p:sp>
          <p:nvSpPr>
            <p:cNvPr name="TextBox 8" id="8"/>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9" id="9"/>
          <p:cNvGrpSpPr/>
          <p:nvPr/>
        </p:nvGrpSpPr>
        <p:grpSpPr>
          <a:xfrm rot="0">
            <a:off x="450631" y="6928518"/>
            <a:ext cx="9266408" cy="1981782"/>
            <a:chOff x="0" y="0"/>
            <a:chExt cx="4305282" cy="920759"/>
          </a:xfrm>
        </p:grpSpPr>
        <p:sp>
          <p:nvSpPr>
            <p:cNvPr name="Freeform 10" id="10"/>
            <p:cNvSpPr/>
            <p:nvPr/>
          </p:nvSpPr>
          <p:spPr>
            <a:xfrm flipH="false" flipV="false" rot="0">
              <a:off x="0" y="0"/>
              <a:ext cx="4305282" cy="920759"/>
            </a:xfrm>
            <a:custGeom>
              <a:avLst/>
              <a:gdLst/>
              <a:ahLst/>
              <a:cxnLst/>
              <a:rect r="r" b="b" t="t" l="l"/>
              <a:pathLst>
                <a:path h="920759" w="4305282">
                  <a:moveTo>
                    <a:pt x="203200" y="0"/>
                  </a:moveTo>
                  <a:lnTo>
                    <a:pt x="4305282" y="0"/>
                  </a:lnTo>
                  <a:lnTo>
                    <a:pt x="4102082" y="920759"/>
                  </a:lnTo>
                  <a:lnTo>
                    <a:pt x="0" y="920759"/>
                  </a:lnTo>
                  <a:lnTo>
                    <a:pt x="203200" y="0"/>
                  </a:lnTo>
                  <a:close/>
                </a:path>
              </a:pathLst>
            </a:custGeom>
            <a:solidFill>
              <a:srgbClr val="F49B22"/>
            </a:solidFill>
            <a:ln>
              <a:noFill/>
            </a:ln>
          </p:spPr>
        </p:sp>
        <p:sp>
          <p:nvSpPr>
            <p:cNvPr name="TextBox 11" id="11"/>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12" id="12"/>
          <p:cNvGrpSpPr/>
          <p:nvPr/>
        </p:nvGrpSpPr>
        <p:grpSpPr>
          <a:xfrm rot="0">
            <a:off x="9835112" y="7820211"/>
            <a:ext cx="8452888" cy="2466789"/>
            <a:chOff x="0" y="0"/>
            <a:chExt cx="2728214" cy="796169"/>
          </a:xfrm>
        </p:grpSpPr>
        <p:sp>
          <p:nvSpPr>
            <p:cNvPr name="Freeform 13" id="13"/>
            <p:cNvSpPr/>
            <p:nvPr/>
          </p:nvSpPr>
          <p:spPr>
            <a:xfrm flipH="false" flipV="false" rot="0">
              <a:off x="0" y="0"/>
              <a:ext cx="2728214" cy="796169"/>
            </a:xfrm>
            <a:custGeom>
              <a:avLst/>
              <a:gdLst/>
              <a:ahLst/>
              <a:cxnLst/>
              <a:rect r="r" b="b" t="t" l="l"/>
              <a:pathLst>
                <a:path h="796169" w="2728214">
                  <a:moveTo>
                    <a:pt x="0" y="0"/>
                  </a:moveTo>
                  <a:lnTo>
                    <a:pt x="2728214" y="0"/>
                  </a:lnTo>
                  <a:lnTo>
                    <a:pt x="2728214" y="796169"/>
                  </a:lnTo>
                  <a:lnTo>
                    <a:pt x="0" y="796169"/>
                  </a:lnTo>
                  <a:close/>
                </a:path>
              </a:pathLst>
            </a:custGeom>
            <a:solidFill>
              <a:srgbClr val="FFFFFF"/>
            </a:solidFill>
          </p:spPr>
        </p:sp>
        <p:sp>
          <p:nvSpPr>
            <p:cNvPr name="TextBox 14" id="14"/>
            <p:cNvSpPr txBox="true"/>
            <p:nvPr/>
          </p:nvSpPr>
          <p:spPr>
            <a:xfrm>
              <a:off x="0" y="-47625"/>
              <a:ext cx="812800" cy="860425"/>
            </a:xfrm>
            <a:prstGeom prst="rect">
              <a:avLst/>
            </a:prstGeom>
          </p:spPr>
          <p:txBody>
            <a:bodyPr anchor="ctr" rtlCol="false" tIns="25909" lIns="25909" bIns="25909" rIns="25909"/>
            <a:lstStyle/>
            <a:p>
              <a:pPr algn="ctr">
                <a:lnSpc>
                  <a:spcPts val="2711"/>
                </a:lnSpc>
              </a:pPr>
            </a:p>
          </p:txBody>
        </p:sp>
      </p:grpSp>
      <p:sp>
        <p:nvSpPr>
          <p:cNvPr name="Freeform 15" id="15"/>
          <p:cNvSpPr/>
          <p:nvPr/>
        </p:nvSpPr>
        <p:spPr>
          <a:xfrm flipH="false" flipV="false" rot="0">
            <a:off x="10314090" y="8955846"/>
            <a:ext cx="2616069" cy="909624"/>
          </a:xfrm>
          <a:custGeom>
            <a:avLst/>
            <a:gdLst/>
            <a:ahLst/>
            <a:cxnLst/>
            <a:rect r="r" b="b" t="t" l="l"/>
            <a:pathLst>
              <a:path h="909624" w="2616069">
                <a:moveTo>
                  <a:pt x="0" y="0"/>
                </a:moveTo>
                <a:lnTo>
                  <a:pt x="2616069" y="0"/>
                </a:lnTo>
                <a:lnTo>
                  <a:pt x="2616069" y="909624"/>
                </a:lnTo>
                <a:lnTo>
                  <a:pt x="0" y="909624"/>
                </a:lnTo>
                <a:lnTo>
                  <a:pt x="0" y="0"/>
                </a:lnTo>
                <a:close/>
              </a:path>
            </a:pathLst>
          </a:custGeom>
          <a:blipFill>
            <a:blip r:embed="rId3"/>
            <a:stretch>
              <a:fillRect l="0" t="0" r="0" b="0"/>
            </a:stretch>
          </a:blipFill>
        </p:spPr>
      </p:sp>
      <p:sp>
        <p:nvSpPr>
          <p:cNvPr name="Freeform 16" id="16"/>
          <p:cNvSpPr/>
          <p:nvPr/>
        </p:nvSpPr>
        <p:spPr>
          <a:xfrm flipH="false" flipV="false" rot="0">
            <a:off x="740194" y="4557048"/>
            <a:ext cx="1681049" cy="1921658"/>
          </a:xfrm>
          <a:custGeom>
            <a:avLst/>
            <a:gdLst/>
            <a:ahLst/>
            <a:cxnLst/>
            <a:rect r="r" b="b" t="t" l="l"/>
            <a:pathLst>
              <a:path h="1921658" w="1681049">
                <a:moveTo>
                  <a:pt x="0" y="0"/>
                </a:moveTo>
                <a:lnTo>
                  <a:pt x="1681049" y="0"/>
                </a:lnTo>
                <a:lnTo>
                  <a:pt x="1681049" y="1921659"/>
                </a:lnTo>
                <a:lnTo>
                  <a:pt x="0" y="1921659"/>
                </a:lnTo>
                <a:lnTo>
                  <a:pt x="0" y="0"/>
                </a:lnTo>
                <a:close/>
              </a:path>
            </a:pathLst>
          </a:custGeom>
          <a:blipFill>
            <a:blip r:embed="rId3"/>
            <a:stretch>
              <a:fillRect l="-29250" t="-116007" r="-580903" b="0"/>
            </a:stretch>
          </a:blipFill>
        </p:spPr>
      </p:sp>
      <p:sp>
        <p:nvSpPr>
          <p:cNvPr name="Freeform 17" id="17"/>
          <p:cNvSpPr/>
          <p:nvPr/>
        </p:nvSpPr>
        <p:spPr>
          <a:xfrm flipH="false" flipV="false" rot="0">
            <a:off x="16439944" y="9412193"/>
            <a:ext cx="1437528" cy="375674"/>
          </a:xfrm>
          <a:custGeom>
            <a:avLst/>
            <a:gdLst/>
            <a:ahLst/>
            <a:cxnLst/>
            <a:rect r="r" b="b" t="t" l="l"/>
            <a:pathLst>
              <a:path h="375674" w="1437528">
                <a:moveTo>
                  <a:pt x="0" y="0"/>
                </a:moveTo>
                <a:lnTo>
                  <a:pt x="1437529" y="0"/>
                </a:lnTo>
                <a:lnTo>
                  <a:pt x="1437529" y="375674"/>
                </a:lnTo>
                <a:lnTo>
                  <a:pt x="0" y="375674"/>
                </a:lnTo>
                <a:lnTo>
                  <a:pt x="0" y="0"/>
                </a:lnTo>
                <a:close/>
              </a:path>
            </a:pathLst>
          </a:custGeom>
          <a:blipFill>
            <a:blip r:embed="rId4"/>
            <a:stretch>
              <a:fillRect l="0" t="0" r="0" b="0"/>
            </a:stretch>
          </a:blipFill>
        </p:spPr>
      </p:sp>
      <p:sp>
        <p:nvSpPr>
          <p:cNvPr name="Freeform 18" id="18"/>
          <p:cNvSpPr/>
          <p:nvPr/>
        </p:nvSpPr>
        <p:spPr>
          <a:xfrm flipH="false" flipV="false" rot="0">
            <a:off x="14540129" y="9410658"/>
            <a:ext cx="1471265" cy="377209"/>
          </a:xfrm>
          <a:custGeom>
            <a:avLst/>
            <a:gdLst/>
            <a:ahLst/>
            <a:cxnLst/>
            <a:rect r="r" b="b" t="t" l="l"/>
            <a:pathLst>
              <a:path h="377209" w="1471265">
                <a:moveTo>
                  <a:pt x="0" y="0"/>
                </a:moveTo>
                <a:lnTo>
                  <a:pt x="1471265" y="0"/>
                </a:lnTo>
                <a:lnTo>
                  <a:pt x="1471265" y="377209"/>
                </a:lnTo>
                <a:lnTo>
                  <a:pt x="0" y="377209"/>
                </a:lnTo>
                <a:lnTo>
                  <a:pt x="0" y="0"/>
                </a:lnTo>
                <a:close/>
              </a:path>
            </a:pathLst>
          </a:custGeom>
          <a:blipFill>
            <a:blip r:embed="rId5"/>
            <a:stretch>
              <a:fillRect l="0" t="0" r="0" b="0"/>
            </a:stretch>
          </a:blipFill>
        </p:spPr>
      </p:sp>
      <p:sp>
        <p:nvSpPr>
          <p:cNvPr name="TextBox 19" id="19"/>
          <p:cNvSpPr txBox="true"/>
          <p:nvPr/>
        </p:nvSpPr>
        <p:spPr>
          <a:xfrm rot="0">
            <a:off x="2768519" y="4871118"/>
            <a:ext cx="8540466" cy="2914650"/>
          </a:xfrm>
          <a:prstGeom prst="rect">
            <a:avLst/>
          </a:prstGeom>
        </p:spPr>
        <p:txBody>
          <a:bodyPr anchor="t" rtlCol="false" tIns="0" lIns="0" bIns="0" rIns="0">
            <a:spAutoFit/>
          </a:bodyPr>
          <a:lstStyle/>
          <a:p>
            <a:pPr>
              <a:lnSpc>
                <a:spcPts val="3433"/>
              </a:lnSpc>
            </a:pPr>
            <a:r>
              <a:rPr lang="en-US" sz="2860">
                <a:solidFill>
                  <a:srgbClr val="FFFFFF"/>
                </a:solidFill>
                <a:cs typeface="Proxima Nova Bold"/>
              </a:rPr>
              <a:t>ਬੀ ਸੀ ਇੱਕ ਜ਼ਹਿਰੀਲੀ ਦਵਾਈ ਅਤੇ ਓਵਰਡੋਜ਼ ਸੰਕਟ ਦਾ ਸਾਹਮਣਾ ਕਰ ਰਿਹਾ ਹੈ।</a:t>
            </a:r>
          </a:p>
          <a:p>
            <a:pPr>
              <a:lnSpc>
                <a:spcPts val="3433"/>
              </a:lnSpc>
            </a:pPr>
            <a:r>
              <a:rPr lang="en-US" sz="2860">
                <a:solidFill>
                  <a:srgbClr val="FFFFFF"/>
                </a:solidFill>
                <a:cs typeface="Proxima Nova Bold"/>
              </a:rPr>
              <a:t>ਨਸ਼ੀਲੇ ਪਦਾਰਥਾਂ ਦੀ ਵਰਤੋਂ ਇੱਕ ਅਹਿਮ ਸਿਹਤ ਸਮੱਸਿਆ ਹੈ। </a:t>
            </a:r>
          </a:p>
          <a:p>
            <a:pPr>
              <a:lnSpc>
                <a:spcPts val="3433"/>
              </a:lnSpc>
            </a:pPr>
            <a:r>
              <a:rPr lang="en-US" sz="2860">
                <a:solidFill>
                  <a:srgbClr val="FFFFFF"/>
                </a:solidFill>
                <a:cs typeface="Proxima Nova Bold"/>
              </a:rPr>
              <a:t>ਕਲੰਕ ਅਤੇ ਨਸਲਵਾਦ ਇਸ ਨੂੰ ਔਖਾ ਬਣਾਉਂਦੇ ਹਨ।</a:t>
            </a:r>
          </a:p>
          <a:p>
            <a:pPr>
              <a:lnSpc>
                <a:spcPts val="3433"/>
              </a:lnSpc>
            </a:pPr>
          </a:p>
          <a:p>
            <a:pPr>
              <a:lnSpc>
                <a:spcPts val="3433"/>
              </a:lnSpc>
            </a:pPr>
          </a:p>
          <a:p>
            <a:pPr>
              <a:lnSpc>
                <a:spcPts val="2713"/>
              </a:lnSpc>
            </a:pPr>
          </a:p>
        </p:txBody>
      </p:sp>
      <p:sp>
        <p:nvSpPr>
          <p:cNvPr name="TextBox 20" id="20"/>
          <p:cNvSpPr txBox="true"/>
          <p:nvPr/>
        </p:nvSpPr>
        <p:spPr>
          <a:xfrm rot="0">
            <a:off x="1975429" y="1054518"/>
            <a:ext cx="7741610" cy="699681"/>
          </a:xfrm>
          <a:prstGeom prst="rect">
            <a:avLst/>
          </a:prstGeom>
        </p:spPr>
        <p:txBody>
          <a:bodyPr anchor="t" rtlCol="false" tIns="0" lIns="0" bIns="0" rIns="0">
            <a:spAutoFit/>
          </a:bodyPr>
          <a:lstStyle/>
          <a:p>
            <a:pPr algn="ctr">
              <a:lnSpc>
                <a:spcPts val="5761"/>
              </a:lnSpc>
              <a:spcBef>
                <a:spcPct val="0"/>
              </a:spcBef>
            </a:pPr>
            <a:r>
              <a:rPr lang="en-US" sz="4115">
                <a:solidFill>
                  <a:srgbClr val="2E2E2E"/>
                </a:solidFill>
                <a:cs typeface="Proxima Nova Bold"/>
              </a:rPr>
              <a:t>ਨਸ਼ਿਆਂ ਦੀ ਵਰਤੋਂ ਬਾਰੇ ਗੱਲ ਕਰਨ ਨਾਲ</a:t>
            </a:r>
            <a:r>
              <a:rPr lang="en-US" sz="4115">
                <a:solidFill>
                  <a:srgbClr val="2E2E2E"/>
                </a:solidFill>
                <a:latin typeface="Proxima Nova Bold"/>
              </a:rPr>
              <a:t> </a:t>
            </a:r>
          </a:p>
        </p:txBody>
      </p:sp>
      <p:sp>
        <p:nvSpPr>
          <p:cNvPr name="TextBox 21" id="21"/>
          <p:cNvSpPr txBox="true"/>
          <p:nvPr/>
        </p:nvSpPr>
        <p:spPr>
          <a:xfrm rot="0">
            <a:off x="10514718" y="8241741"/>
            <a:ext cx="6082216" cy="714106"/>
          </a:xfrm>
          <a:prstGeom prst="rect">
            <a:avLst/>
          </a:prstGeom>
        </p:spPr>
        <p:txBody>
          <a:bodyPr anchor="t" rtlCol="false" tIns="0" lIns="0" bIns="0" rIns="0">
            <a:spAutoFit/>
          </a:bodyPr>
          <a:lstStyle/>
          <a:p>
            <a:pPr>
              <a:lnSpc>
                <a:spcPts val="1884"/>
              </a:lnSpc>
            </a:pPr>
            <a:r>
              <a:rPr lang="en-US" sz="1570">
                <a:solidFill>
                  <a:srgbClr val="2E2E2E"/>
                </a:solidFill>
                <a:cs typeface="Proxima Nova"/>
              </a:rPr>
              <a:t>ਨਸ਼ਿਆਂ ਦੀ ਵਰਤੋਂ ਸਬੰਧੀ ਸੇਵਾਵਾਂ ਅਤੇ ਸਰੋਤਾਂ ਬਾਰੇ ਵਧੇਰੇ ਜਾਣਕਾਰੀ ਲਈ, ਕਿਰਪਾ ਕਰਕੇ ਸਟਾਫ ਨੂੰ ਪੁੱਛੋ।</a:t>
            </a:r>
          </a:p>
          <a:p>
            <a:pPr>
              <a:lnSpc>
                <a:spcPts val="1884"/>
              </a:lnSpc>
            </a:pPr>
          </a:p>
        </p:txBody>
      </p:sp>
      <p:sp>
        <p:nvSpPr>
          <p:cNvPr name="TextBox 22" id="22"/>
          <p:cNvSpPr txBox="true"/>
          <p:nvPr/>
        </p:nvSpPr>
        <p:spPr>
          <a:xfrm rot="0">
            <a:off x="1449606" y="7261893"/>
            <a:ext cx="7268458" cy="1504950"/>
          </a:xfrm>
          <a:prstGeom prst="rect">
            <a:avLst/>
          </a:prstGeom>
        </p:spPr>
        <p:txBody>
          <a:bodyPr anchor="t" rtlCol="false" tIns="0" lIns="0" bIns="0" rIns="0">
            <a:spAutoFit/>
          </a:bodyPr>
          <a:lstStyle/>
          <a:p>
            <a:pPr algn="ctr">
              <a:lnSpc>
                <a:spcPts val="3005"/>
              </a:lnSpc>
            </a:pPr>
            <a:r>
              <a:rPr lang="en-US" sz="2504">
                <a:solidFill>
                  <a:srgbClr val="2E2E2E"/>
                </a:solidFill>
                <a:cs typeface="Proxima Nova Bold"/>
              </a:rPr>
              <a:t>ਅਸੀਂ ਆਪਣੇ ਰੁਟੀਨ ਮੁਲਾਂਕਣ ਦੇ ਹਿੱਸੇ ਵਜੋਂ ਨਸ਼ਿਆਂ ਦੀ ਵਰਤੋਂ ਬਾਰੇ ਮਰੀਜ਼ਾਂ ਨਾਲ ਗੱਲ ਕਰਦੇ ਹਾਂ। ਇਸ ਨਾਲ ਅਸੀ ਹਰੇਕ ਦੀ ਵਧੀਆ ਦੇਖਭਾਲ ਕਰ ਸਕਦੇ ਹਾਂ।</a:t>
            </a:r>
          </a:p>
          <a:p>
            <a:pPr>
              <a:lnSpc>
                <a:spcPts val="2885"/>
              </a:lnSpc>
            </a:pPr>
          </a:p>
        </p:txBody>
      </p:sp>
      <p:sp>
        <p:nvSpPr>
          <p:cNvPr name="TextBox 23" id="23"/>
          <p:cNvSpPr txBox="true"/>
          <p:nvPr/>
        </p:nvSpPr>
        <p:spPr>
          <a:xfrm rot="0">
            <a:off x="915990" y="3087210"/>
            <a:ext cx="10575613" cy="695452"/>
          </a:xfrm>
          <a:prstGeom prst="rect">
            <a:avLst/>
          </a:prstGeom>
        </p:spPr>
        <p:txBody>
          <a:bodyPr anchor="t" rtlCol="false" tIns="0" lIns="0" bIns="0" rIns="0">
            <a:spAutoFit/>
          </a:bodyPr>
          <a:lstStyle/>
          <a:p>
            <a:pPr algn="ctr">
              <a:lnSpc>
                <a:spcPts val="5767"/>
              </a:lnSpc>
              <a:spcBef>
                <a:spcPct val="0"/>
              </a:spcBef>
            </a:pPr>
            <a:r>
              <a:rPr lang="en-US" sz="4119">
                <a:solidFill>
                  <a:srgbClr val="2E2E2E"/>
                </a:solidFill>
                <a:cs typeface="Proxima Nova Bold"/>
              </a:rPr>
              <a:t>ਜਾਨਾਂ ਬਚਾਈਆਂ ਜਾ ਸਕਦੀਆਂ ਹਨ</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9743" r="0" b="5881"/>
          <a:stretch>
            <a:fillRect/>
          </a:stretch>
        </p:blipFill>
        <p:spPr>
          <a:xfrm flipH="false" flipV="false">
            <a:off x="0" y="0"/>
            <a:ext cx="18288000" cy="10287000"/>
          </a:xfrm>
          <a:prstGeom prst="rect">
            <a:avLst/>
          </a:prstGeom>
        </p:spPr>
      </p:pic>
      <p:grpSp>
        <p:nvGrpSpPr>
          <p:cNvPr name="Group 3" id="3"/>
          <p:cNvGrpSpPr/>
          <p:nvPr/>
        </p:nvGrpSpPr>
        <p:grpSpPr>
          <a:xfrm rot="0">
            <a:off x="2093502" y="2725749"/>
            <a:ext cx="8220588" cy="1494575"/>
            <a:chOff x="0" y="0"/>
            <a:chExt cx="3000057" cy="545437"/>
          </a:xfrm>
        </p:grpSpPr>
        <p:sp>
          <p:nvSpPr>
            <p:cNvPr name="Freeform 4" id="4"/>
            <p:cNvSpPr/>
            <p:nvPr/>
          </p:nvSpPr>
          <p:spPr>
            <a:xfrm flipH="false" flipV="false" rot="0">
              <a:off x="0" y="0"/>
              <a:ext cx="3000057" cy="545437"/>
            </a:xfrm>
            <a:custGeom>
              <a:avLst/>
              <a:gdLst/>
              <a:ahLst/>
              <a:cxnLst/>
              <a:rect r="r" b="b" t="t" l="l"/>
              <a:pathLst>
                <a:path h="545437" w="3000057">
                  <a:moveTo>
                    <a:pt x="203200" y="0"/>
                  </a:moveTo>
                  <a:lnTo>
                    <a:pt x="3000057" y="0"/>
                  </a:lnTo>
                  <a:lnTo>
                    <a:pt x="2796857" y="545437"/>
                  </a:lnTo>
                  <a:lnTo>
                    <a:pt x="0" y="545437"/>
                  </a:lnTo>
                  <a:lnTo>
                    <a:pt x="203200" y="0"/>
                  </a:lnTo>
                  <a:close/>
                </a:path>
              </a:pathLst>
            </a:custGeom>
            <a:solidFill>
              <a:srgbClr val="EA6D70"/>
            </a:solidFill>
            <a:ln>
              <a:noFill/>
            </a:ln>
          </p:spPr>
        </p:sp>
        <p:sp>
          <p:nvSpPr>
            <p:cNvPr name="TextBox 5" id="5"/>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6" id="6"/>
          <p:cNvGrpSpPr/>
          <p:nvPr/>
        </p:nvGrpSpPr>
        <p:grpSpPr>
          <a:xfrm rot="0">
            <a:off x="1580719" y="523302"/>
            <a:ext cx="8254393" cy="2202447"/>
            <a:chOff x="0" y="0"/>
            <a:chExt cx="2860689" cy="763292"/>
          </a:xfrm>
        </p:grpSpPr>
        <p:sp>
          <p:nvSpPr>
            <p:cNvPr name="Freeform 7" id="7"/>
            <p:cNvSpPr/>
            <p:nvPr/>
          </p:nvSpPr>
          <p:spPr>
            <a:xfrm flipH="false" flipV="false" rot="0">
              <a:off x="0" y="0"/>
              <a:ext cx="2860689" cy="763292"/>
            </a:xfrm>
            <a:custGeom>
              <a:avLst/>
              <a:gdLst/>
              <a:ahLst/>
              <a:cxnLst/>
              <a:rect r="r" b="b" t="t" l="l"/>
              <a:pathLst>
                <a:path h="763292" w="2860689">
                  <a:moveTo>
                    <a:pt x="203200" y="0"/>
                  </a:moveTo>
                  <a:lnTo>
                    <a:pt x="2860689" y="0"/>
                  </a:lnTo>
                  <a:lnTo>
                    <a:pt x="2657489" y="763292"/>
                  </a:lnTo>
                  <a:lnTo>
                    <a:pt x="0" y="763292"/>
                  </a:lnTo>
                  <a:lnTo>
                    <a:pt x="203200" y="0"/>
                  </a:lnTo>
                  <a:close/>
                </a:path>
              </a:pathLst>
            </a:custGeom>
            <a:solidFill>
              <a:srgbClr val="F49B22"/>
            </a:solidFill>
            <a:ln>
              <a:noFill/>
            </a:ln>
          </p:spPr>
        </p:sp>
        <p:sp>
          <p:nvSpPr>
            <p:cNvPr name="TextBox 8" id="8"/>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9" id="9"/>
          <p:cNvGrpSpPr/>
          <p:nvPr/>
        </p:nvGrpSpPr>
        <p:grpSpPr>
          <a:xfrm rot="0">
            <a:off x="450631" y="6928518"/>
            <a:ext cx="9266408" cy="1981782"/>
            <a:chOff x="0" y="0"/>
            <a:chExt cx="4305282" cy="920759"/>
          </a:xfrm>
        </p:grpSpPr>
        <p:sp>
          <p:nvSpPr>
            <p:cNvPr name="Freeform 10" id="10"/>
            <p:cNvSpPr/>
            <p:nvPr/>
          </p:nvSpPr>
          <p:spPr>
            <a:xfrm flipH="false" flipV="false" rot="0">
              <a:off x="0" y="0"/>
              <a:ext cx="4305282" cy="920759"/>
            </a:xfrm>
            <a:custGeom>
              <a:avLst/>
              <a:gdLst/>
              <a:ahLst/>
              <a:cxnLst/>
              <a:rect r="r" b="b" t="t" l="l"/>
              <a:pathLst>
                <a:path h="920759" w="4305282">
                  <a:moveTo>
                    <a:pt x="203200" y="0"/>
                  </a:moveTo>
                  <a:lnTo>
                    <a:pt x="4305282" y="0"/>
                  </a:lnTo>
                  <a:lnTo>
                    <a:pt x="4102082" y="920759"/>
                  </a:lnTo>
                  <a:lnTo>
                    <a:pt x="0" y="920759"/>
                  </a:lnTo>
                  <a:lnTo>
                    <a:pt x="203200" y="0"/>
                  </a:lnTo>
                  <a:close/>
                </a:path>
              </a:pathLst>
            </a:custGeom>
            <a:solidFill>
              <a:srgbClr val="F49B22"/>
            </a:solidFill>
            <a:ln>
              <a:noFill/>
            </a:ln>
          </p:spPr>
        </p:sp>
        <p:sp>
          <p:nvSpPr>
            <p:cNvPr name="TextBox 11" id="11"/>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12" id="12"/>
          <p:cNvGrpSpPr/>
          <p:nvPr/>
        </p:nvGrpSpPr>
        <p:grpSpPr>
          <a:xfrm rot="0">
            <a:off x="9835112" y="7820211"/>
            <a:ext cx="8452888" cy="2466789"/>
            <a:chOff x="0" y="0"/>
            <a:chExt cx="2728214" cy="796169"/>
          </a:xfrm>
        </p:grpSpPr>
        <p:sp>
          <p:nvSpPr>
            <p:cNvPr name="Freeform 13" id="13"/>
            <p:cNvSpPr/>
            <p:nvPr/>
          </p:nvSpPr>
          <p:spPr>
            <a:xfrm flipH="false" flipV="false" rot="0">
              <a:off x="0" y="0"/>
              <a:ext cx="2728214" cy="796169"/>
            </a:xfrm>
            <a:custGeom>
              <a:avLst/>
              <a:gdLst/>
              <a:ahLst/>
              <a:cxnLst/>
              <a:rect r="r" b="b" t="t" l="l"/>
              <a:pathLst>
                <a:path h="796169" w="2728214">
                  <a:moveTo>
                    <a:pt x="0" y="0"/>
                  </a:moveTo>
                  <a:lnTo>
                    <a:pt x="2728214" y="0"/>
                  </a:lnTo>
                  <a:lnTo>
                    <a:pt x="2728214" y="796169"/>
                  </a:lnTo>
                  <a:lnTo>
                    <a:pt x="0" y="796169"/>
                  </a:lnTo>
                  <a:close/>
                </a:path>
              </a:pathLst>
            </a:custGeom>
            <a:solidFill>
              <a:srgbClr val="FFFFFF"/>
            </a:solidFill>
          </p:spPr>
        </p:sp>
        <p:sp>
          <p:nvSpPr>
            <p:cNvPr name="TextBox 14" id="14"/>
            <p:cNvSpPr txBox="true"/>
            <p:nvPr/>
          </p:nvSpPr>
          <p:spPr>
            <a:xfrm>
              <a:off x="0" y="-47625"/>
              <a:ext cx="812800" cy="860425"/>
            </a:xfrm>
            <a:prstGeom prst="rect">
              <a:avLst/>
            </a:prstGeom>
          </p:spPr>
          <p:txBody>
            <a:bodyPr anchor="ctr" rtlCol="false" tIns="25909" lIns="25909" bIns="25909" rIns="25909"/>
            <a:lstStyle/>
            <a:p>
              <a:pPr algn="ctr">
                <a:lnSpc>
                  <a:spcPts val="2711"/>
                </a:lnSpc>
              </a:pPr>
            </a:p>
          </p:txBody>
        </p:sp>
      </p:grpSp>
      <p:sp>
        <p:nvSpPr>
          <p:cNvPr name="Freeform 15" id="15"/>
          <p:cNvSpPr/>
          <p:nvPr/>
        </p:nvSpPr>
        <p:spPr>
          <a:xfrm flipH="false" flipV="false" rot="0">
            <a:off x="10314090" y="8955846"/>
            <a:ext cx="2616069" cy="909624"/>
          </a:xfrm>
          <a:custGeom>
            <a:avLst/>
            <a:gdLst/>
            <a:ahLst/>
            <a:cxnLst/>
            <a:rect r="r" b="b" t="t" l="l"/>
            <a:pathLst>
              <a:path h="909624" w="2616069">
                <a:moveTo>
                  <a:pt x="0" y="0"/>
                </a:moveTo>
                <a:lnTo>
                  <a:pt x="2616069" y="0"/>
                </a:lnTo>
                <a:lnTo>
                  <a:pt x="2616069" y="909624"/>
                </a:lnTo>
                <a:lnTo>
                  <a:pt x="0" y="909624"/>
                </a:lnTo>
                <a:lnTo>
                  <a:pt x="0" y="0"/>
                </a:lnTo>
                <a:close/>
              </a:path>
            </a:pathLst>
          </a:custGeom>
          <a:blipFill>
            <a:blip r:embed="rId3"/>
            <a:stretch>
              <a:fillRect l="0" t="0" r="0" b="0"/>
            </a:stretch>
          </a:blipFill>
        </p:spPr>
      </p:sp>
      <p:sp>
        <p:nvSpPr>
          <p:cNvPr name="Freeform 16" id="16"/>
          <p:cNvSpPr/>
          <p:nvPr/>
        </p:nvSpPr>
        <p:spPr>
          <a:xfrm flipH="false" flipV="false" rot="0">
            <a:off x="740194" y="4557048"/>
            <a:ext cx="1681049" cy="1921658"/>
          </a:xfrm>
          <a:custGeom>
            <a:avLst/>
            <a:gdLst/>
            <a:ahLst/>
            <a:cxnLst/>
            <a:rect r="r" b="b" t="t" l="l"/>
            <a:pathLst>
              <a:path h="1921658" w="1681049">
                <a:moveTo>
                  <a:pt x="0" y="0"/>
                </a:moveTo>
                <a:lnTo>
                  <a:pt x="1681049" y="0"/>
                </a:lnTo>
                <a:lnTo>
                  <a:pt x="1681049" y="1921659"/>
                </a:lnTo>
                <a:lnTo>
                  <a:pt x="0" y="1921659"/>
                </a:lnTo>
                <a:lnTo>
                  <a:pt x="0" y="0"/>
                </a:lnTo>
                <a:close/>
              </a:path>
            </a:pathLst>
          </a:custGeom>
          <a:blipFill>
            <a:blip r:embed="rId3"/>
            <a:stretch>
              <a:fillRect l="-29250" t="-116007" r="-580903" b="0"/>
            </a:stretch>
          </a:blipFill>
        </p:spPr>
      </p:sp>
      <p:sp>
        <p:nvSpPr>
          <p:cNvPr name="Freeform 17" id="17"/>
          <p:cNvSpPr/>
          <p:nvPr/>
        </p:nvSpPr>
        <p:spPr>
          <a:xfrm flipH="false" flipV="false" rot="0">
            <a:off x="16439944" y="9412193"/>
            <a:ext cx="1437528" cy="375674"/>
          </a:xfrm>
          <a:custGeom>
            <a:avLst/>
            <a:gdLst/>
            <a:ahLst/>
            <a:cxnLst/>
            <a:rect r="r" b="b" t="t" l="l"/>
            <a:pathLst>
              <a:path h="375674" w="1437528">
                <a:moveTo>
                  <a:pt x="0" y="0"/>
                </a:moveTo>
                <a:lnTo>
                  <a:pt x="1437529" y="0"/>
                </a:lnTo>
                <a:lnTo>
                  <a:pt x="1437529" y="375674"/>
                </a:lnTo>
                <a:lnTo>
                  <a:pt x="0" y="375674"/>
                </a:lnTo>
                <a:lnTo>
                  <a:pt x="0" y="0"/>
                </a:lnTo>
                <a:close/>
              </a:path>
            </a:pathLst>
          </a:custGeom>
          <a:blipFill>
            <a:blip r:embed="rId4"/>
            <a:stretch>
              <a:fillRect l="0" t="0" r="0" b="0"/>
            </a:stretch>
          </a:blipFill>
        </p:spPr>
      </p:sp>
      <p:sp>
        <p:nvSpPr>
          <p:cNvPr name="Freeform 18" id="18"/>
          <p:cNvSpPr/>
          <p:nvPr/>
        </p:nvSpPr>
        <p:spPr>
          <a:xfrm flipH="false" flipV="false" rot="0">
            <a:off x="14540129" y="9410658"/>
            <a:ext cx="1471265" cy="377209"/>
          </a:xfrm>
          <a:custGeom>
            <a:avLst/>
            <a:gdLst/>
            <a:ahLst/>
            <a:cxnLst/>
            <a:rect r="r" b="b" t="t" l="l"/>
            <a:pathLst>
              <a:path h="377209" w="1471265">
                <a:moveTo>
                  <a:pt x="0" y="0"/>
                </a:moveTo>
                <a:lnTo>
                  <a:pt x="1471265" y="0"/>
                </a:lnTo>
                <a:lnTo>
                  <a:pt x="1471265" y="377209"/>
                </a:lnTo>
                <a:lnTo>
                  <a:pt x="0" y="377209"/>
                </a:lnTo>
                <a:lnTo>
                  <a:pt x="0" y="0"/>
                </a:lnTo>
                <a:close/>
              </a:path>
            </a:pathLst>
          </a:custGeom>
          <a:blipFill>
            <a:blip r:embed="rId5"/>
            <a:stretch>
              <a:fillRect l="0" t="0" r="0" b="0"/>
            </a:stretch>
          </a:blipFill>
        </p:spPr>
      </p:sp>
      <p:sp>
        <p:nvSpPr>
          <p:cNvPr name="TextBox 19" id="19"/>
          <p:cNvSpPr txBox="true"/>
          <p:nvPr/>
        </p:nvSpPr>
        <p:spPr>
          <a:xfrm rot="0">
            <a:off x="2585255" y="4582274"/>
            <a:ext cx="9140190" cy="2914650"/>
          </a:xfrm>
          <a:prstGeom prst="rect">
            <a:avLst/>
          </a:prstGeom>
        </p:spPr>
        <p:txBody>
          <a:bodyPr anchor="t" rtlCol="false" tIns="0" lIns="0" bIns="0" rIns="0">
            <a:spAutoFit/>
          </a:bodyPr>
          <a:lstStyle/>
          <a:p>
            <a:pPr>
              <a:lnSpc>
                <a:spcPts val="3433"/>
              </a:lnSpc>
            </a:pPr>
            <a:r>
              <a:rPr lang="en-US" sz="2860">
                <a:solidFill>
                  <a:srgbClr val="FFFFFF"/>
                </a:solidFill>
                <a:latin typeface="Proxima Nova Bold"/>
              </a:rPr>
              <a:t>TỈNH B.C. ĐANG PHẢI ĐỐI MẶT VỚI MỘT LOẠI THUỐC ĐỘC HẠI VÀ KHỦNG HOẢNG QUÁ LIỀU.</a:t>
            </a:r>
            <a:r>
              <a:rPr lang="en-US" sz="2860">
                <a:solidFill>
                  <a:srgbClr val="FFFFFF"/>
                </a:solidFill>
                <a:latin typeface="Proxima Nova Bold"/>
              </a:rPr>
              <a:t> </a:t>
            </a:r>
          </a:p>
          <a:p>
            <a:pPr>
              <a:lnSpc>
                <a:spcPts val="3433"/>
              </a:lnSpc>
            </a:pPr>
            <a:r>
              <a:rPr lang="en-US" sz="2860">
                <a:solidFill>
                  <a:srgbClr val="FFFFFF"/>
                </a:solidFill>
                <a:latin typeface="Proxima Nova Bold"/>
              </a:rPr>
              <a:t>Dùng chất kích thích là một vấn đề sức khỏe nghiêm trọng. Sự kỳ thị và phân biệt chủng tộc khiến vấn đề khó khăn hơn.</a:t>
            </a:r>
          </a:p>
          <a:p>
            <a:pPr>
              <a:lnSpc>
                <a:spcPts val="3433"/>
              </a:lnSpc>
            </a:pPr>
          </a:p>
          <a:p>
            <a:pPr>
              <a:lnSpc>
                <a:spcPts val="2713"/>
              </a:lnSpc>
            </a:pPr>
          </a:p>
        </p:txBody>
      </p:sp>
      <p:sp>
        <p:nvSpPr>
          <p:cNvPr name="TextBox 20" id="20"/>
          <p:cNvSpPr txBox="true"/>
          <p:nvPr/>
        </p:nvSpPr>
        <p:spPr>
          <a:xfrm rot="0">
            <a:off x="450631" y="706263"/>
            <a:ext cx="10575613" cy="2675963"/>
          </a:xfrm>
          <a:prstGeom prst="rect">
            <a:avLst/>
          </a:prstGeom>
        </p:spPr>
        <p:txBody>
          <a:bodyPr anchor="t" rtlCol="false" tIns="0" lIns="0" bIns="0" rIns="0">
            <a:spAutoFit/>
          </a:bodyPr>
          <a:lstStyle/>
          <a:p>
            <a:pPr algn="ctr">
              <a:lnSpc>
                <a:spcPts val="6891"/>
              </a:lnSpc>
            </a:pPr>
            <a:r>
              <a:rPr lang="en-US" sz="4922">
                <a:solidFill>
                  <a:srgbClr val="2E2E2E"/>
                </a:solidFill>
                <a:latin typeface="Proxima Nova Bold"/>
              </a:rPr>
              <a:t>NÓI VỀ VIỆC</a:t>
            </a:r>
          </a:p>
          <a:p>
            <a:pPr algn="ctr">
              <a:lnSpc>
                <a:spcPts val="6891"/>
              </a:lnSpc>
            </a:pPr>
            <a:r>
              <a:rPr lang="en-US" sz="4922">
                <a:solidFill>
                  <a:srgbClr val="2E2E2E"/>
                </a:solidFill>
                <a:latin typeface="Proxima Nova Bold"/>
              </a:rPr>
              <a:t>DÙNG CHẤT KÍCH THÍCH </a:t>
            </a:r>
          </a:p>
          <a:p>
            <a:pPr algn="ctr">
              <a:lnSpc>
                <a:spcPts val="7870"/>
              </a:lnSpc>
              <a:spcBef>
                <a:spcPct val="0"/>
              </a:spcBef>
            </a:pPr>
            <a:r>
              <a:rPr lang="en-US" sz="5622">
                <a:solidFill>
                  <a:srgbClr val="2E2E2E"/>
                </a:solidFill>
                <a:latin typeface="Proxima Nova Bold"/>
              </a:rPr>
              <a:t> </a:t>
            </a:r>
          </a:p>
        </p:txBody>
      </p:sp>
      <p:sp>
        <p:nvSpPr>
          <p:cNvPr name="TextBox 21" id="21"/>
          <p:cNvSpPr txBox="true"/>
          <p:nvPr/>
        </p:nvSpPr>
        <p:spPr>
          <a:xfrm rot="0">
            <a:off x="10514718" y="8241741"/>
            <a:ext cx="7100047" cy="714106"/>
          </a:xfrm>
          <a:prstGeom prst="rect">
            <a:avLst/>
          </a:prstGeom>
        </p:spPr>
        <p:txBody>
          <a:bodyPr anchor="t" rtlCol="false" tIns="0" lIns="0" bIns="0" rIns="0">
            <a:spAutoFit/>
          </a:bodyPr>
          <a:lstStyle/>
          <a:p>
            <a:pPr>
              <a:lnSpc>
                <a:spcPts val="1884"/>
              </a:lnSpc>
            </a:pPr>
            <a:r>
              <a:rPr lang="en-US" sz="1570">
                <a:solidFill>
                  <a:srgbClr val="2E2E2E"/>
                </a:solidFill>
                <a:latin typeface="Proxima Nova"/>
              </a:rPr>
              <a:t>ĐỂ BIẾT THÊM THÔNG TIN VỀ CÁC DỊCH VỤ VÀ NGUỒN LỰC LIÊN</a:t>
            </a:r>
          </a:p>
          <a:p>
            <a:pPr>
              <a:lnSpc>
                <a:spcPts val="1884"/>
              </a:lnSpc>
            </a:pPr>
            <a:r>
              <a:rPr lang="en-US" sz="1570">
                <a:solidFill>
                  <a:srgbClr val="2E2E2E"/>
                </a:solidFill>
                <a:latin typeface="Proxima Nova"/>
              </a:rPr>
              <a:t>quan đến việc dùng chất kích thích, xin vui lòng hỏi nhân viên.</a:t>
            </a:r>
          </a:p>
          <a:p>
            <a:pPr>
              <a:lnSpc>
                <a:spcPts val="1884"/>
              </a:lnSpc>
            </a:pPr>
          </a:p>
        </p:txBody>
      </p:sp>
      <p:sp>
        <p:nvSpPr>
          <p:cNvPr name="TextBox 22" id="22"/>
          <p:cNvSpPr txBox="true"/>
          <p:nvPr/>
        </p:nvSpPr>
        <p:spPr>
          <a:xfrm rot="0">
            <a:off x="868146" y="7069896"/>
            <a:ext cx="8431378" cy="1885950"/>
          </a:xfrm>
          <a:prstGeom prst="rect">
            <a:avLst/>
          </a:prstGeom>
        </p:spPr>
        <p:txBody>
          <a:bodyPr anchor="t" rtlCol="false" tIns="0" lIns="0" bIns="0" rIns="0">
            <a:spAutoFit/>
          </a:bodyPr>
          <a:lstStyle/>
          <a:p>
            <a:pPr algn="ctr">
              <a:lnSpc>
                <a:spcPts val="3005"/>
              </a:lnSpc>
            </a:pPr>
            <a:r>
              <a:rPr lang="en-US" sz="2504">
                <a:solidFill>
                  <a:srgbClr val="2E2E2E"/>
                </a:solidFill>
                <a:latin typeface="Proxima Nova Bold"/>
              </a:rPr>
              <a:t>CHÚNG TÔI CŨNG NÓI CHUYỆN VỚI BỆNH NHÂN VỀ VIỆC DÙNG CHẤT KÍCH THÍCH KHI TIẾN HÀNH ĐÁNH GIÁ THƯỜNG LỆ. ĐIỀU NÀY CHO PHÉP CHÚNG TÔI CUNG CẤP SỰ CHĂM SÓC TỐT NHẤT CHO MỌI NGƯỜI.</a:t>
            </a:r>
          </a:p>
          <a:p>
            <a:pPr>
              <a:lnSpc>
                <a:spcPts val="2885"/>
              </a:lnSpc>
            </a:pPr>
          </a:p>
        </p:txBody>
      </p:sp>
      <p:sp>
        <p:nvSpPr>
          <p:cNvPr name="TextBox 23" id="23"/>
          <p:cNvSpPr txBox="true"/>
          <p:nvPr/>
        </p:nvSpPr>
        <p:spPr>
          <a:xfrm rot="0">
            <a:off x="915990" y="3005671"/>
            <a:ext cx="10575613" cy="787472"/>
          </a:xfrm>
          <a:prstGeom prst="rect">
            <a:avLst/>
          </a:prstGeom>
        </p:spPr>
        <p:txBody>
          <a:bodyPr anchor="t" rtlCol="false" tIns="0" lIns="0" bIns="0" rIns="0">
            <a:spAutoFit/>
          </a:bodyPr>
          <a:lstStyle/>
          <a:p>
            <a:pPr algn="ctr">
              <a:lnSpc>
                <a:spcPts val="6471"/>
              </a:lnSpc>
              <a:spcBef>
                <a:spcPct val="0"/>
              </a:spcBef>
            </a:pPr>
            <a:r>
              <a:rPr lang="en-US" sz="4622">
                <a:solidFill>
                  <a:srgbClr val="2E2E2E"/>
                </a:solidFill>
                <a:latin typeface="Proxima Nova Bold"/>
              </a:rPr>
              <a:t>CÓ THỂ CỨU MẠNG SỐNG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9743" r="0" b="5881"/>
          <a:stretch>
            <a:fillRect/>
          </a:stretch>
        </p:blipFill>
        <p:spPr>
          <a:xfrm flipH="false" flipV="false">
            <a:off x="0" y="0"/>
            <a:ext cx="18288000" cy="10287000"/>
          </a:xfrm>
          <a:prstGeom prst="rect">
            <a:avLst/>
          </a:prstGeom>
        </p:spPr>
      </p:pic>
      <p:grpSp>
        <p:nvGrpSpPr>
          <p:cNvPr name="Group 3" id="3"/>
          <p:cNvGrpSpPr/>
          <p:nvPr/>
        </p:nvGrpSpPr>
        <p:grpSpPr>
          <a:xfrm rot="0">
            <a:off x="2093502" y="2725749"/>
            <a:ext cx="8220588" cy="1494575"/>
            <a:chOff x="0" y="0"/>
            <a:chExt cx="3000057" cy="545437"/>
          </a:xfrm>
        </p:grpSpPr>
        <p:sp>
          <p:nvSpPr>
            <p:cNvPr name="Freeform 4" id="4"/>
            <p:cNvSpPr/>
            <p:nvPr/>
          </p:nvSpPr>
          <p:spPr>
            <a:xfrm flipH="false" flipV="false" rot="0">
              <a:off x="0" y="0"/>
              <a:ext cx="3000057" cy="545437"/>
            </a:xfrm>
            <a:custGeom>
              <a:avLst/>
              <a:gdLst/>
              <a:ahLst/>
              <a:cxnLst/>
              <a:rect r="r" b="b" t="t" l="l"/>
              <a:pathLst>
                <a:path h="545437" w="3000057">
                  <a:moveTo>
                    <a:pt x="203200" y="0"/>
                  </a:moveTo>
                  <a:lnTo>
                    <a:pt x="3000057" y="0"/>
                  </a:lnTo>
                  <a:lnTo>
                    <a:pt x="2796857" y="545437"/>
                  </a:lnTo>
                  <a:lnTo>
                    <a:pt x="0" y="545437"/>
                  </a:lnTo>
                  <a:lnTo>
                    <a:pt x="203200" y="0"/>
                  </a:lnTo>
                  <a:close/>
                </a:path>
              </a:pathLst>
            </a:custGeom>
            <a:solidFill>
              <a:srgbClr val="EA6D70"/>
            </a:solidFill>
            <a:ln>
              <a:noFill/>
            </a:ln>
          </p:spPr>
        </p:sp>
        <p:sp>
          <p:nvSpPr>
            <p:cNvPr name="TextBox 5" id="5"/>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6" id="6"/>
          <p:cNvGrpSpPr/>
          <p:nvPr/>
        </p:nvGrpSpPr>
        <p:grpSpPr>
          <a:xfrm rot="0">
            <a:off x="1580719" y="523302"/>
            <a:ext cx="8254393" cy="2202447"/>
            <a:chOff x="0" y="0"/>
            <a:chExt cx="2860689" cy="763292"/>
          </a:xfrm>
        </p:grpSpPr>
        <p:sp>
          <p:nvSpPr>
            <p:cNvPr name="Freeform 7" id="7"/>
            <p:cNvSpPr/>
            <p:nvPr/>
          </p:nvSpPr>
          <p:spPr>
            <a:xfrm flipH="false" flipV="false" rot="0">
              <a:off x="0" y="0"/>
              <a:ext cx="2860689" cy="763292"/>
            </a:xfrm>
            <a:custGeom>
              <a:avLst/>
              <a:gdLst/>
              <a:ahLst/>
              <a:cxnLst/>
              <a:rect r="r" b="b" t="t" l="l"/>
              <a:pathLst>
                <a:path h="763292" w="2860689">
                  <a:moveTo>
                    <a:pt x="203200" y="0"/>
                  </a:moveTo>
                  <a:lnTo>
                    <a:pt x="2860689" y="0"/>
                  </a:lnTo>
                  <a:lnTo>
                    <a:pt x="2657489" y="763292"/>
                  </a:lnTo>
                  <a:lnTo>
                    <a:pt x="0" y="763292"/>
                  </a:lnTo>
                  <a:lnTo>
                    <a:pt x="203200" y="0"/>
                  </a:lnTo>
                  <a:close/>
                </a:path>
              </a:pathLst>
            </a:custGeom>
            <a:solidFill>
              <a:srgbClr val="F49B22"/>
            </a:solidFill>
            <a:ln>
              <a:noFill/>
            </a:ln>
          </p:spPr>
        </p:sp>
        <p:sp>
          <p:nvSpPr>
            <p:cNvPr name="TextBox 8" id="8"/>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9" id="9"/>
          <p:cNvGrpSpPr/>
          <p:nvPr/>
        </p:nvGrpSpPr>
        <p:grpSpPr>
          <a:xfrm rot="0">
            <a:off x="450631" y="6928518"/>
            <a:ext cx="9266408" cy="1981782"/>
            <a:chOff x="0" y="0"/>
            <a:chExt cx="4305282" cy="920759"/>
          </a:xfrm>
        </p:grpSpPr>
        <p:sp>
          <p:nvSpPr>
            <p:cNvPr name="Freeform 10" id="10"/>
            <p:cNvSpPr/>
            <p:nvPr/>
          </p:nvSpPr>
          <p:spPr>
            <a:xfrm flipH="false" flipV="false" rot="0">
              <a:off x="0" y="0"/>
              <a:ext cx="4305282" cy="920759"/>
            </a:xfrm>
            <a:custGeom>
              <a:avLst/>
              <a:gdLst/>
              <a:ahLst/>
              <a:cxnLst/>
              <a:rect r="r" b="b" t="t" l="l"/>
              <a:pathLst>
                <a:path h="920759" w="4305282">
                  <a:moveTo>
                    <a:pt x="203200" y="0"/>
                  </a:moveTo>
                  <a:lnTo>
                    <a:pt x="4305282" y="0"/>
                  </a:lnTo>
                  <a:lnTo>
                    <a:pt x="4102082" y="920759"/>
                  </a:lnTo>
                  <a:lnTo>
                    <a:pt x="0" y="920759"/>
                  </a:lnTo>
                  <a:lnTo>
                    <a:pt x="203200" y="0"/>
                  </a:lnTo>
                  <a:close/>
                </a:path>
              </a:pathLst>
            </a:custGeom>
            <a:solidFill>
              <a:srgbClr val="F49B22"/>
            </a:solidFill>
            <a:ln>
              <a:noFill/>
            </a:ln>
          </p:spPr>
        </p:sp>
        <p:sp>
          <p:nvSpPr>
            <p:cNvPr name="TextBox 11" id="11"/>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12" id="12"/>
          <p:cNvGrpSpPr/>
          <p:nvPr/>
        </p:nvGrpSpPr>
        <p:grpSpPr>
          <a:xfrm rot="0">
            <a:off x="9835112" y="7820211"/>
            <a:ext cx="8452888" cy="2466789"/>
            <a:chOff x="0" y="0"/>
            <a:chExt cx="2728214" cy="796169"/>
          </a:xfrm>
        </p:grpSpPr>
        <p:sp>
          <p:nvSpPr>
            <p:cNvPr name="Freeform 13" id="13"/>
            <p:cNvSpPr/>
            <p:nvPr/>
          </p:nvSpPr>
          <p:spPr>
            <a:xfrm flipH="false" flipV="false" rot="0">
              <a:off x="0" y="0"/>
              <a:ext cx="2728214" cy="796169"/>
            </a:xfrm>
            <a:custGeom>
              <a:avLst/>
              <a:gdLst/>
              <a:ahLst/>
              <a:cxnLst/>
              <a:rect r="r" b="b" t="t" l="l"/>
              <a:pathLst>
                <a:path h="796169" w="2728214">
                  <a:moveTo>
                    <a:pt x="0" y="0"/>
                  </a:moveTo>
                  <a:lnTo>
                    <a:pt x="2728214" y="0"/>
                  </a:lnTo>
                  <a:lnTo>
                    <a:pt x="2728214" y="796169"/>
                  </a:lnTo>
                  <a:lnTo>
                    <a:pt x="0" y="796169"/>
                  </a:lnTo>
                  <a:close/>
                </a:path>
              </a:pathLst>
            </a:custGeom>
            <a:solidFill>
              <a:srgbClr val="FFFFFF"/>
            </a:solidFill>
          </p:spPr>
        </p:sp>
        <p:sp>
          <p:nvSpPr>
            <p:cNvPr name="TextBox 14" id="14"/>
            <p:cNvSpPr txBox="true"/>
            <p:nvPr/>
          </p:nvSpPr>
          <p:spPr>
            <a:xfrm>
              <a:off x="0" y="-47625"/>
              <a:ext cx="812800" cy="860425"/>
            </a:xfrm>
            <a:prstGeom prst="rect">
              <a:avLst/>
            </a:prstGeom>
          </p:spPr>
          <p:txBody>
            <a:bodyPr anchor="ctr" rtlCol="false" tIns="25909" lIns="25909" bIns="25909" rIns="25909"/>
            <a:lstStyle/>
            <a:p>
              <a:pPr algn="ctr">
                <a:lnSpc>
                  <a:spcPts val="2711"/>
                </a:lnSpc>
              </a:pPr>
            </a:p>
          </p:txBody>
        </p:sp>
      </p:grpSp>
      <p:sp>
        <p:nvSpPr>
          <p:cNvPr name="Freeform 15" id="15"/>
          <p:cNvSpPr/>
          <p:nvPr/>
        </p:nvSpPr>
        <p:spPr>
          <a:xfrm flipH="false" flipV="false" rot="0">
            <a:off x="10314090" y="8955846"/>
            <a:ext cx="2616069" cy="909624"/>
          </a:xfrm>
          <a:custGeom>
            <a:avLst/>
            <a:gdLst/>
            <a:ahLst/>
            <a:cxnLst/>
            <a:rect r="r" b="b" t="t" l="l"/>
            <a:pathLst>
              <a:path h="909624" w="2616069">
                <a:moveTo>
                  <a:pt x="0" y="0"/>
                </a:moveTo>
                <a:lnTo>
                  <a:pt x="2616069" y="0"/>
                </a:lnTo>
                <a:lnTo>
                  <a:pt x="2616069" y="909624"/>
                </a:lnTo>
                <a:lnTo>
                  <a:pt x="0" y="909624"/>
                </a:lnTo>
                <a:lnTo>
                  <a:pt x="0" y="0"/>
                </a:lnTo>
                <a:close/>
              </a:path>
            </a:pathLst>
          </a:custGeom>
          <a:blipFill>
            <a:blip r:embed="rId3"/>
            <a:stretch>
              <a:fillRect l="0" t="0" r="0" b="0"/>
            </a:stretch>
          </a:blipFill>
        </p:spPr>
      </p:sp>
      <p:sp>
        <p:nvSpPr>
          <p:cNvPr name="Freeform 16" id="16"/>
          <p:cNvSpPr/>
          <p:nvPr/>
        </p:nvSpPr>
        <p:spPr>
          <a:xfrm flipH="false" flipV="false" rot="0">
            <a:off x="740194" y="4557048"/>
            <a:ext cx="1681049" cy="1921658"/>
          </a:xfrm>
          <a:custGeom>
            <a:avLst/>
            <a:gdLst/>
            <a:ahLst/>
            <a:cxnLst/>
            <a:rect r="r" b="b" t="t" l="l"/>
            <a:pathLst>
              <a:path h="1921658" w="1681049">
                <a:moveTo>
                  <a:pt x="0" y="0"/>
                </a:moveTo>
                <a:lnTo>
                  <a:pt x="1681049" y="0"/>
                </a:lnTo>
                <a:lnTo>
                  <a:pt x="1681049" y="1921659"/>
                </a:lnTo>
                <a:lnTo>
                  <a:pt x="0" y="1921659"/>
                </a:lnTo>
                <a:lnTo>
                  <a:pt x="0" y="0"/>
                </a:lnTo>
                <a:close/>
              </a:path>
            </a:pathLst>
          </a:custGeom>
          <a:blipFill>
            <a:blip r:embed="rId3"/>
            <a:stretch>
              <a:fillRect l="-29250" t="-116007" r="-580903" b="0"/>
            </a:stretch>
          </a:blipFill>
        </p:spPr>
      </p:sp>
      <p:sp>
        <p:nvSpPr>
          <p:cNvPr name="Freeform 17" id="17"/>
          <p:cNvSpPr/>
          <p:nvPr/>
        </p:nvSpPr>
        <p:spPr>
          <a:xfrm flipH="false" flipV="false" rot="0">
            <a:off x="16439944" y="9412193"/>
            <a:ext cx="1437528" cy="375674"/>
          </a:xfrm>
          <a:custGeom>
            <a:avLst/>
            <a:gdLst/>
            <a:ahLst/>
            <a:cxnLst/>
            <a:rect r="r" b="b" t="t" l="l"/>
            <a:pathLst>
              <a:path h="375674" w="1437528">
                <a:moveTo>
                  <a:pt x="0" y="0"/>
                </a:moveTo>
                <a:lnTo>
                  <a:pt x="1437529" y="0"/>
                </a:lnTo>
                <a:lnTo>
                  <a:pt x="1437529" y="375674"/>
                </a:lnTo>
                <a:lnTo>
                  <a:pt x="0" y="375674"/>
                </a:lnTo>
                <a:lnTo>
                  <a:pt x="0" y="0"/>
                </a:lnTo>
                <a:close/>
              </a:path>
            </a:pathLst>
          </a:custGeom>
          <a:blipFill>
            <a:blip r:embed="rId4"/>
            <a:stretch>
              <a:fillRect l="0" t="0" r="0" b="0"/>
            </a:stretch>
          </a:blipFill>
        </p:spPr>
      </p:sp>
      <p:sp>
        <p:nvSpPr>
          <p:cNvPr name="Freeform 18" id="18"/>
          <p:cNvSpPr/>
          <p:nvPr/>
        </p:nvSpPr>
        <p:spPr>
          <a:xfrm flipH="false" flipV="false" rot="0">
            <a:off x="14540129" y="9410658"/>
            <a:ext cx="1471265" cy="377209"/>
          </a:xfrm>
          <a:custGeom>
            <a:avLst/>
            <a:gdLst/>
            <a:ahLst/>
            <a:cxnLst/>
            <a:rect r="r" b="b" t="t" l="l"/>
            <a:pathLst>
              <a:path h="377209" w="1471265">
                <a:moveTo>
                  <a:pt x="0" y="0"/>
                </a:moveTo>
                <a:lnTo>
                  <a:pt x="1471265" y="0"/>
                </a:lnTo>
                <a:lnTo>
                  <a:pt x="1471265" y="377209"/>
                </a:lnTo>
                <a:lnTo>
                  <a:pt x="0" y="377209"/>
                </a:lnTo>
                <a:lnTo>
                  <a:pt x="0" y="0"/>
                </a:lnTo>
                <a:close/>
              </a:path>
            </a:pathLst>
          </a:custGeom>
          <a:blipFill>
            <a:blip r:embed="rId5"/>
            <a:stretch>
              <a:fillRect l="0" t="0" r="0" b="0"/>
            </a:stretch>
          </a:blipFill>
        </p:spPr>
      </p:sp>
      <p:sp>
        <p:nvSpPr>
          <p:cNvPr name="TextBox 19" id="19"/>
          <p:cNvSpPr txBox="true"/>
          <p:nvPr/>
        </p:nvSpPr>
        <p:spPr>
          <a:xfrm rot="0">
            <a:off x="2792774" y="4705193"/>
            <a:ext cx="9861566" cy="2057400"/>
          </a:xfrm>
          <a:prstGeom prst="rect">
            <a:avLst/>
          </a:prstGeom>
        </p:spPr>
        <p:txBody>
          <a:bodyPr anchor="t" rtlCol="false" tIns="0" lIns="0" bIns="0" rIns="0">
            <a:spAutoFit/>
          </a:bodyPr>
          <a:lstStyle/>
          <a:p>
            <a:pPr>
              <a:lnSpc>
                <a:spcPts val="3433"/>
              </a:lnSpc>
            </a:pPr>
            <a:r>
              <a:rPr lang="en-US" sz="2860">
                <a:solidFill>
                  <a:srgbClr val="FFFFFF"/>
                </a:solidFill>
                <a:latin typeface="Proxima Nova Bold"/>
              </a:rPr>
              <a:t>ANG B.C. AY MAY KRISIS SA TOXIC DRUG AT OVERDOSE. ANG PAGGAMIT NG DROGA O ALAK AY ISANG MAHALAGANG ISYU SA KALUSUGAN. ITO'Y NAGIGING MAS MAHIRAP DAHIL SA STIGMA AT RASISMO.</a:t>
            </a:r>
          </a:p>
          <a:p>
            <a:pPr>
              <a:lnSpc>
                <a:spcPts val="2713"/>
              </a:lnSpc>
            </a:pPr>
          </a:p>
        </p:txBody>
      </p:sp>
      <p:sp>
        <p:nvSpPr>
          <p:cNvPr name="TextBox 20" id="20"/>
          <p:cNvSpPr txBox="true"/>
          <p:nvPr/>
        </p:nvSpPr>
        <p:spPr>
          <a:xfrm rot="0">
            <a:off x="1442882" y="587103"/>
            <a:ext cx="8530068" cy="1960545"/>
          </a:xfrm>
          <a:prstGeom prst="rect">
            <a:avLst/>
          </a:prstGeom>
        </p:spPr>
        <p:txBody>
          <a:bodyPr anchor="t" rtlCol="false" tIns="0" lIns="0" bIns="0" rIns="0">
            <a:spAutoFit/>
          </a:bodyPr>
          <a:lstStyle/>
          <a:p>
            <a:pPr algn="ctr">
              <a:lnSpc>
                <a:spcPts val="7870"/>
              </a:lnSpc>
              <a:spcBef>
                <a:spcPct val="0"/>
              </a:spcBef>
            </a:pPr>
            <a:r>
              <a:rPr lang="en-US" sz="5622">
                <a:solidFill>
                  <a:srgbClr val="2E2E2E"/>
                </a:solidFill>
                <a:latin typeface="Proxima Nova Bold"/>
              </a:rPr>
              <a:t>MAKAKAPAGLIGTAS TAYO NG BUHAY</a:t>
            </a:r>
            <a:r>
              <a:rPr lang="en-US" sz="5622">
                <a:solidFill>
                  <a:srgbClr val="2E2E2E"/>
                </a:solidFill>
                <a:latin typeface="Proxima Nova Bold"/>
              </a:rPr>
              <a:t> </a:t>
            </a:r>
            <a:r>
              <a:rPr lang="en-US" sz="5622">
                <a:solidFill>
                  <a:srgbClr val="2E2E2E"/>
                </a:solidFill>
                <a:latin typeface="Proxima Nova Bold"/>
              </a:rPr>
              <a:t> </a:t>
            </a:r>
          </a:p>
        </p:txBody>
      </p:sp>
      <p:sp>
        <p:nvSpPr>
          <p:cNvPr name="TextBox 21" id="21"/>
          <p:cNvSpPr txBox="true"/>
          <p:nvPr/>
        </p:nvSpPr>
        <p:spPr>
          <a:xfrm rot="0">
            <a:off x="10514718" y="8241741"/>
            <a:ext cx="7362755" cy="952141"/>
          </a:xfrm>
          <a:prstGeom prst="rect">
            <a:avLst/>
          </a:prstGeom>
        </p:spPr>
        <p:txBody>
          <a:bodyPr anchor="t" rtlCol="false" tIns="0" lIns="0" bIns="0" rIns="0">
            <a:spAutoFit/>
          </a:bodyPr>
          <a:lstStyle/>
          <a:p>
            <a:pPr>
              <a:lnSpc>
                <a:spcPts val="1884"/>
              </a:lnSpc>
            </a:pPr>
            <a:r>
              <a:rPr lang="en-US" sz="1570">
                <a:solidFill>
                  <a:srgbClr val="2E2E2E"/>
                </a:solidFill>
                <a:latin typeface="Proxima Nova"/>
              </a:rPr>
              <a:t>PARA SA KARAGDAGANG IMPORMASYON TUNGKOL SA MGA SERBISYO AT</a:t>
            </a:r>
          </a:p>
          <a:p>
            <a:pPr>
              <a:lnSpc>
                <a:spcPts val="1884"/>
              </a:lnSpc>
            </a:pPr>
            <a:r>
              <a:rPr lang="en-US" sz="1570">
                <a:solidFill>
                  <a:srgbClr val="2E2E2E"/>
                </a:solidFill>
                <a:latin typeface="Proxima Nova"/>
              </a:rPr>
              <a:t>resources na may kinalaman sa paggamit ng droga o alak,</a:t>
            </a:r>
          </a:p>
          <a:p>
            <a:pPr>
              <a:lnSpc>
                <a:spcPts val="1884"/>
              </a:lnSpc>
            </a:pPr>
            <a:r>
              <a:rPr lang="en-US" sz="1570">
                <a:solidFill>
                  <a:srgbClr val="2E2E2E"/>
                </a:solidFill>
                <a:latin typeface="Proxima Nova"/>
              </a:rPr>
              <a:t>mangyaring tanungin ang staff.</a:t>
            </a:r>
          </a:p>
          <a:p>
            <a:pPr>
              <a:lnSpc>
                <a:spcPts val="1884"/>
              </a:lnSpc>
            </a:pPr>
          </a:p>
        </p:txBody>
      </p:sp>
      <p:sp>
        <p:nvSpPr>
          <p:cNvPr name="TextBox 22" id="22"/>
          <p:cNvSpPr txBox="true"/>
          <p:nvPr/>
        </p:nvSpPr>
        <p:spPr>
          <a:xfrm rot="0">
            <a:off x="868659" y="7105493"/>
            <a:ext cx="8640862" cy="2143125"/>
          </a:xfrm>
          <a:prstGeom prst="rect">
            <a:avLst/>
          </a:prstGeom>
        </p:spPr>
        <p:txBody>
          <a:bodyPr anchor="t" rtlCol="false" tIns="0" lIns="0" bIns="0" rIns="0">
            <a:spAutoFit/>
          </a:bodyPr>
          <a:lstStyle/>
          <a:p>
            <a:pPr algn="ctr">
              <a:lnSpc>
                <a:spcPts val="2885"/>
              </a:lnSpc>
            </a:pPr>
            <a:r>
              <a:rPr lang="en-US" sz="2404">
                <a:solidFill>
                  <a:srgbClr val="2E2E2E"/>
                </a:solidFill>
                <a:latin typeface="Proxima Nova Bold"/>
              </a:rPr>
              <a:t>KINAKAUSAP NAMIN ANG MGA PASYENTE TUNGKOL SA PAGGAMIT NG DROGA O ALAK BILANG BAHAGI NG AMING RUTINANG ASSESSMENT. PINAHIHINTULUTAN KAMI NITONG MAG-ALOK NG PINAKAMAHUSAY NA PANGANGALAGA PARA SA LAHAT.</a:t>
            </a:r>
          </a:p>
          <a:p>
            <a:pPr>
              <a:lnSpc>
                <a:spcPts val="2765"/>
              </a:lnSpc>
            </a:pPr>
          </a:p>
        </p:txBody>
      </p:sp>
      <p:sp>
        <p:nvSpPr>
          <p:cNvPr name="TextBox 23" id="23"/>
          <p:cNvSpPr txBox="true"/>
          <p:nvPr/>
        </p:nvSpPr>
        <p:spPr>
          <a:xfrm rot="0">
            <a:off x="1867293" y="2859524"/>
            <a:ext cx="9071034" cy="1160350"/>
          </a:xfrm>
          <a:prstGeom prst="rect">
            <a:avLst/>
          </a:prstGeom>
        </p:spPr>
        <p:txBody>
          <a:bodyPr anchor="t" rtlCol="false" tIns="0" lIns="0" bIns="0" rIns="0">
            <a:spAutoFit/>
          </a:bodyPr>
          <a:lstStyle/>
          <a:p>
            <a:pPr algn="ctr">
              <a:lnSpc>
                <a:spcPts val="4694"/>
              </a:lnSpc>
              <a:spcBef>
                <a:spcPct val="0"/>
              </a:spcBef>
            </a:pPr>
            <a:r>
              <a:rPr lang="en-US" sz="3353">
                <a:solidFill>
                  <a:srgbClr val="2E2E2E"/>
                </a:solidFill>
                <a:latin typeface="Proxima Nova Bold"/>
              </a:rPr>
              <a:t>KAPAG PINAG-UUSAPAN NATIN ANG PAGGAMIT NG DROGA O ALAK</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9743" r="0" b="5881"/>
          <a:stretch>
            <a:fillRect/>
          </a:stretch>
        </p:blipFill>
        <p:spPr>
          <a:xfrm flipH="false" flipV="false">
            <a:off x="0" y="0"/>
            <a:ext cx="18288000" cy="10287000"/>
          </a:xfrm>
          <a:prstGeom prst="rect">
            <a:avLst/>
          </a:prstGeom>
        </p:spPr>
      </p:pic>
      <p:grpSp>
        <p:nvGrpSpPr>
          <p:cNvPr name="Group 3" id="3"/>
          <p:cNvGrpSpPr/>
          <p:nvPr/>
        </p:nvGrpSpPr>
        <p:grpSpPr>
          <a:xfrm rot="0">
            <a:off x="2093502" y="2725749"/>
            <a:ext cx="8220588" cy="1494575"/>
            <a:chOff x="0" y="0"/>
            <a:chExt cx="3000057" cy="545437"/>
          </a:xfrm>
        </p:grpSpPr>
        <p:sp>
          <p:nvSpPr>
            <p:cNvPr name="Freeform 4" id="4"/>
            <p:cNvSpPr/>
            <p:nvPr/>
          </p:nvSpPr>
          <p:spPr>
            <a:xfrm flipH="false" flipV="false" rot="0">
              <a:off x="0" y="0"/>
              <a:ext cx="3000057" cy="545437"/>
            </a:xfrm>
            <a:custGeom>
              <a:avLst/>
              <a:gdLst/>
              <a:ahLst/>
              <a:cxnLst/>
              <a:rect r="r" b="b" t="t" l="l"/>
              <a:pathLst>
                <a:path h="545437" w="3000057">
                  <a:moveTo>
                    <a:pt x="203200" y="0"/>
                  </a:moveTo>
                  <a:lnTo>
                    <a:pt x="3000057" y="0"/>
                  </a:lnTo>
                  <a:lnTo>
                    <a:pt x="2796857" y="545437"/>
                  </a:lnTo>
                  <a:lnTo>
                    <a:pt x="0" y="545437"/>
                  </a:lnTo>
                  <a:lnTo>
                    <a:pt x="203200" y="0"/>
                  </a:lnTo>
                  <a:close/>
                </a:path>
              </a:pathLst>
            </a:custGeom>
            <a:solidFill>
              <a:srgbClr val="EA6D70"/>
            </a:solidFill>
            <a:ln>
              <a:noFill/>
            </a:ln>
          </p:spPr>
        </p:sp>
        <p:sp>
          <p:nvSpPr>
            <p:cNvPr name="TextBox 5" id="5"/>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6" id="6"/>
          <p:cNvGrpSpPr/>
          <p:nvPr/>
        </p:nvGrpSpPr>
        <p:grpSpPr>
          <a:xfrm rot="0">
            <a:off x="1580719" y="523302"/>
            <a:ext cx="8254393" cy="2202447"/>
            <a:chOff x="0" y="0"/>
            <a:chExt cx="2860689" cy="763292"/>
          </a:xfrm>
        </p:grpSpPr>
        <p:sp>
          <p:nvSpPr>
            <p:cNvPr name="Freeform 7" id="7"/>
            <p:cNvSpPr/>
            <p:nvPr/>
          </p:nvSpPr>
          <p:spPr>
            <a:xfrm flipH="false" flipV="false" rot="0">
              <a:off x="0" y="0"/>
              <a:ext cx="2860689" cy="763292"/>
            </a:xfrm>
            <a:custGeom>
              <a:avLst/>
              <a:gdLst/>
              <a:ahLst/>
              <a:cxnLst/>
              <a:rect r="r" b="b" t="t" l="l"/>
              <a:pathLst>
                <a:path h="763292" w="2860689">
                  <a:moveTo>
                    <a:pt x="203200" y="0"/>
                  </a:moveTo>
                  <a:lnTo>
                    <a:pt x="2860689" y="0"/>
                  </a:lnTo>
                  <a:lnTo>
                    <a:pt x="2657489" y="763292"/>
                  </a:lnTo>
                  <a:lnTo>
                    <a:pt x="0" y="763292"/>
                  </a:lnTo>
                  <a:lnTo>
                    <a:pt x="203200" y="0"/>
                  </a:lnTo>
                  <a:close/>
                </a:path>
              </a:pathLst>
            </a:custGeom>
            <a:solidFill>
              <a:srgbClr val="F49B22"/>
            </a:solidFill>
            <a:ln>
              <a:noFill/>
            </a:ln>
          </p:spPr>
        </p:sp>
        <p:sp>
          <p:nvSpPr>
            <p:cNvPr name="TextBox 8" id="8"/>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9" id="9"/>
          <p:cNvGrpSpPr/>
          <p:nvPr/>
        </p:nvGrpSpPr>
        <p:grpSpPr>
          <a:xfrm rot="0">
            <a:off x="450631" y="6928518"/>
            <a:ext cx="9266408" cy="1981782"/>
            <a:chOff x="0" y="0"/>
            <a:chExt cx="4305282" cy="920759"/>
          </a:xfrm>
        </p:grpSpPr>
        <p:sp>
          <p:nvSpPr>
            <p:cNvPr name="Freeform 10" id="10"/>
            <p:cNvSpPr/>
            <p:nvPr/>
          </p:nvSpPr>
          <p:spPr>
            <a:xfrm flipH="false" flipV="false" rot="0">
              <a:off x="0" y="0"/>
              <a:ext cx="4305282" cy="920759"/>
            </a:xfrm>
            <a:custGeom>
              <a:avLst/>
              <a:gdLst/>
              <a:ahLst/>
              <a:cxnLst/>
              <a:rect r="r" b="b" t="t" l="l"/>
              <a:pathLst>
                <a:path h="920759" w="4305282">
                  <a:moveTo>
                    <a:pt x="203200" y="0"/>
                  </a:moveTo>
                  <a:lnTo>
                    <a:pt x="4305282" y="0"/>
                  </a:lnTo>
                  <a:lnTo>
                    <a:pt x="4102082" y="920759"/>
                  </a:lnTo>
                  <a:lnTo>
                    <a:pt x="0" y="920759"/>
                  </a:lnTo>
                  <a:lnTo>
                    <a:pt x="203200" y="0"/>
                  </a:lnTo>
                  <a:close/>
                </a:path>
              </a:pathLst>
            </a:custGeom>
            <a:solidFill>
              <a:srgbClr val="F49B22"/>
            </a:solidFill>
            <a:ln>
              <a:noFill/>
            </a:ln>
          </p:spPr>
        </p:sp>
        <p:sp>
          <p:nvSpPr>
            <p:cNvPr name="TextBox 11" id="11"/>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12" id="12"/>
          <p:cNvGrpSpPr/>
          <p:nvPr/>
        </p:nvGrpSpPr>
        <p:grpSpPr>
          <a:xfrm rot="0">
            <a:off x="9835112" y="7820211"/>
            <a:ext cx="8452888" cy="2466789"/>
            <a:chOff x="0" y="0"/>
            <a:chExt cx="2728214" cy="796169"/>
          </a:xfrm>
        </p:grpSpPr>
        <p:sp>
          <p:nvSpPr>
            <p:cNvPr name="Freeform 13" id="13"/>
            <p:cNvSpPr/>
            <p:nvPr/>
          </p:nvSpPr>
          <p:spPr>
            <a:xfrm flipH="false" flipV="false" rot="0">
              <a:off x="0" y="0"/>
              <a:ext cx="2728214" cy="796169"/>
            </a:xfrm>
            <a:custGeom>
              <a:avLst/>
              <a:gdLst/>
              <a:ahLst/>
              <a:cxnLst/>
              <a:rect r="r" b="b" t="t" l="l"/>
              <a:pathLst>
                <a:path h="796169" w="2728214">
                  <a:moveTo>
                    <a:pt x="0" y="0"/>
                  </a:moveTo>
                  <a:lnTo>
                    <a:pt x="2728214" y="0"/>
                  </a:lnTo>
                  <a:lnTo>
                    <a:pt x="2728214" y="796169"/>
                  </a:lnTo>
                  <a:lnTo>
                    <a:pt x="0" y="796169"/>
                  </a:lnTo>
                  <a:close/>
                </a:path>
              </a:pathLst>
            </a:custGeom>
            <a:solidFill>
              <a:srgbClr val="FFFFFF"/>
            </a:solidFill>
          </p:spPr>
        </p:sp>
        <p:sp>
          <p:nvSpPr>
            <p:cNvPr name="TextBox 14" id="14"/>
            <p:cNvSpPr txBox="true"/>
            <p:nvPr/>
          </p:nvSpPr>
          <p:spPr>
            <a:xfrm>
              <a:off x="0" y="-47625"/>
              <a:ext cx="812800" cy="860425"/>
            </a:xfrm>
            <a:prstGeom prst="rect">
              <a:avLst/>
            </a:prstGeom>
          </p:spPr>
          <p:txBody>
            <a:bodyPr anchor="ctr" rtlCol="false" tIns="25909" lIns="25909" bIns="25909" rIns="25909"/>
            <a:lstStyle/>
            <a:p>
              <a:pPr algn="ctr">
                <a:lnSpc>
                  <a:spcPts val="2711"/>
                </a:lnSpc>
              </a:pPr>
            </a:p>
          </p:txBody>
        </p:sp>
      </p:grpSp>
      <p:sp>
        <p:nvSpPr>
          <p:cNvPr name="Freeform 15" id="15"/>
          <p:cNvSpPr/>
          <p:nvPr/>
        </p:nvSpPr>
        <p:spPr>
          <a:xfrm flipH="false" flipV="false" rot="0">
            <a:off x="10314090" y="8955846"/>
            <a:ext cx="2616069" cy="909624"/>
          </a:xfrm>
          <a:custGeom>
            <a:avLst/>
            <a:gdLst/>
            <a:ahLst/>
            <a:cxnLst/>
            <a:rect r="r" b="b" t="t" l="l"/>
            <a:pathLst>
              <a:path h="909624" w="2616069">
                <a:moveTo>
                  <a:pt x="0" y="0"/>
                </a:moveTo>
                <a:lnTo>
                  <a:pt x="2616069" y="0"/>
                </a:lnTo>
                <a:lnTo>
                  <a:pt x="2616069" y="909624"/>
                </a:lnTo>
                <a:lnTo>
                  <a:pt x="0" y="909624"/>
                </a:lnTo>
                <a:lnTo>
                  <a:pt x="0" y="0"/>
                </a:lnTo>
                <a:close/>
              </a:path>
            </a:pathLst>
          </a:custGeom>
          <a:blipFill>
            <a:blip r:embed="rId3"/>
            <a:stretch>
              <a:fillRect l="0" t="0" r="0" b="0"/>
            </a:stretch>
          </a:blipFill>
        </p:spPr>
      </p:sp>
      <p:sp>
        <p:nvSpPr>
          <p:cNvPr name="Freeform 16" id="16"/>
          <p:cNvSpPr/>
          <p:nvPr/>
        </p:nvSpPr>
        <p:spPr>
          <a:xfrm flipH="false" flipV="false" rot="0">
            <a:off x="740194" y="4557048"/>
            <a:ext cx="1681049" cy="1921658"/>
          </a:xfrm>
          <a:custGeom>
            <a:avLst/>
            <a:gdLst/>
            <a:ahLst/>
            <a:cxnLst/>
            <a:rect r="r" b="b" t="t" l="l"/>
            <a:pathLst>
              <a:path h="1921658" w="1681049">
                <a:moveTo>
                  <a:pt x="0" y="0"/>
                </a:moveTo>
                <a:lnTo>
                  <a:pt x="1681049" y="0"/>
                </a:lnTo>
                <a:lnTo>
                  <a:pt x="1681049" y="1921659"/>
                </a:lnTo>
                <a:lnTo>
                  <a:pt x="0" y="1921659"/>
                </a:lnTo>
                <a:lnTo>
                  <a:pt x="0" y="0"/>
                </a:lnTo>
                <a:close/>
              </a:path>
            </a:pathLst>
          </a:custGeom>
          <a:blipFill>
            <a:blip r:embed="rId3"/>
            <a:stretch>
              <a:fillRect l="-29250" t="-116007" r="-580903" b="0"/>
            </a:stretch>
          </a:blipFill>
        </p:spPr>
      </p:sp>
      <p:sp>
        <p:nvSpPr>
          <p:cNvPr name="Freeform 17" id="17"/>
          <p:cNvSpPr/>
          <p:nvPr/>
        </p:nvSpPr>
        <p:spPr>
          <a:xfrm flipH="false" flipV="false" rot="0">
            <a:off x="16439944" y="9412193"/>
            <a:ext cx="1437528" cy="375674"/>
          </a:xfrm>
          <a:custGeom>
            <a:avLst/>
            <a:gdLst/>
            <a:ahLst/>
            <a:cxnLst/>
            <a:rect r="r" b="b" t="t" l="l"/>
            <a:pathLst>
              <a:path h="375674" w="1437528">
                <a:moveTo>
                  <a:pt x="0" y="0"/>
                </a:moveTo>
                <a:lnTo>
                  <a:pt x="1437529" y="0"/>
                </a:lnTo>
                <a:lnTo>
                  <a:pt x="1437529" y="375674"/>
                </a:lnTo>
                <a:lnTo>
                  <a:pt x="0" y="375674"/>
                </a:lnTo>
                <a:lnTo>
                  <a:pt x="0" y="0"/>
                </a:lnTo>
                <a:close/>
              </a:path>
            </a:pathLst>
          </a:custGeom>
          <a:blipFill>
            <a:blip r:embed="rId4"/>
            <a:stretch>
              <a:fillRect l="0" t="0" r="0" b="0"/>
            </a:stretch>
          </a:blipFill>
        </p:spPr>
      </p:sp>
      <p:sp>
        <p:nvSpPr>
          <p:cNvPr name="Freeform 18" id="18"/>
          <p:cNvSpPr/>
          <p:nvPr/>
        </p:nvSpPr>
        <p:spPr>
          <a:xfrm flipH="false" flipV="false" rot="0">
            <a:off x="14540129" y="9410658"/>
            <a:ext cx="1471265" cy="377209"/>
          </a:xfrm>
          <a:custGeom>
            <a:avLst/>
            <a:gdLst/>
            <a:ahLst/>
            <a:cxnLst/>
            <a:rect r="r" b="b" t="t" l="l"/>
            <a:pathLst>
              <a:path h="377209" w="1471265">
                <a:moveTo>
                  <a:pt x="0" y="0"/>
                </a:moveTo>
                <a:lnTo>
                  <a:pt x="1471265" y="0"/>
                </a:lnTo>
                <a:lnTo>
                  <a:pt x="1471265" y="377209"/>
                </a:lnTo>
                <a:lnTo>
                  <a:pt x="0" y="377209"/>
                </a:lnTo>
                <a:lnTo>
                  <a:pt x="0" y="0"/>
                </a:lnTo>
                <a:close/>
              </a:path>
            </a:pathLst>
          </a:custGeom>
          <a:blipFill>
            <a:blip r:embed="rId5"/>
            <a:stretch>
              <a:fillRect l="0" t="0" r="0" b="0"/>
            </a:stretch>
          </a:blipFill>
        </p:spPr>
      </p:sp>
      <p:sp>
        <p:nvSpPr>
          <p:cNvPr name="TextBox 19" id="19"/>
          <p:cNvSpPr txBox="true"/>
          <p:nvPr/>
        </p:nvSpPr>
        <p:spPr>
          <a:xfrm rot="0">
            <a:off x="2792774" y="4705193"/>
            <a:ext cx="8829351" cy="2486025"/>
          </a:xfrm>
          <a:prstGeom prst="rect">
            <a:avLst/>
          </a:prstGeom>
        </p:spPr>
        <p:txBody>
          <a:bodyPr anchor="t" rtlCol="false" tIns="0" lIns="0" bIns="0" rIns="0">
            <a:spAutoFit/>
          </a:bodyPr>
          <a:lstStyle/>
          <a:p>
            <a:pPr>
              <a:lnSpc>
                <a:spcPts val="3433"/>
              </a:lnSpc>
            </a:pPr>
            <a:r>
              <a:rPr lang="en-US" sz="2860">
                <a:solidFill>
                  <a:srgbClr val="FFFFFF"/>
                </a:solidFill>
                <a:latin typeface="Proxima Nova Bold"/>
              </a:rPr>
              <a:t>COLOMBIA BRITÁNICA (B.C.) ENFRENTA UNA CRISIS DE DROGAS TÓXICAS Y SOBREDOSIS. EL CONSUMO DE SUSTANCIAS ES UN PROBLEMA DE SALUD IMPORTANTE, Y EL ESTIGMA Y EL RACISMO LO EMPEORAN.</a:t>
            </a:r>
          </a:p>
          <a:p>
            <a:pPr>
              <a:lnSpc>
                <a:spcPts val="2713"/>
              </a:lnSpc>
            </a:pPr>
          </a:p>
        </p:txBody>
      </p:sp>
      <p:sp>
        <p:nvSpPr>
          <p:cNvPr name="TextBox 20" id="20"/>
          <p:cNvSpPr txBox="true"/>
          <p:nvPr/>
        </p:nvSpPr>
        <p:spPr>
          <a:xfrm rot="0">
            <a:off x="2023075" y="859774"/>
            <a:ext cx="7614400" cy="1453302"/>
          </a:xfrm>
          <a:prstGeom prst="rect">
            <a:avLst/>
          </a:prstGeom>
        </p:spPr>
        <p:txBody>
          <a:bodyPr anchor="t" rtlCol="false" tIns="0" lIns="0" bIns="0" rIns="0">
            <a:spAutoFit/>
          </a:bodyPr>
          <a:lstStyle/>
          <a:p>
            <a:pPr algn="ctr">
              <a:lnSpc>
                <a:spcPts val="5845"/>
              </a:lnSpc>
              <a:spcBef>
                <a:spcPct val="0"/>
              </a:spcBef>
            </a:pPr>
            <a:r>
              <a:rPr lang="en-US" sz="4175">
                <a:solidFill>
                  <a:srgbClr val="2E2E2E"/>
                </a:solidFill>
                <a:latin typeface="Proxima Nova Bold"/>
              </a:rPr>
              <a:t>HABLAR SOBRE EL CONSUMO DE SUSTANCIAS</a:t>
            </a:r>
            <a:r>
              <a:rPr lang="en-US" sz="4175">
                <a:solidFill>
                  <a:srgbClr val="2E2E2E"/>
                </a:solidFill>
                <a:latin typeface="Proxima Nova Bold"/>
              </a:rPr>
              <a:t> </a:t>
            </a:r>
          </a:p>
        </p:txBody>
      </p:sp>
      <p:sp>
        <p:nvSpPr>
          <p:cNvPr name="TextBox 21" id="21"/>
          <p:cNvSpPr txBox="true"/>
          <p:nvPr/>
        </p:nvSpPr>
        <p:spPr>
          <a:xfrm rot="0">
            <a:off x="10514718" y="8241741"/>
            <a:ext cx="6349026" cy="714106"/>
          </a:xfrm>
          <a:prstGeom prst="rect">
            <a:avLst/>
          </a:prstGeom>
        </p:spPr>
        <p:txBody>
          <a:bodyPr anchor="t" rtlCol="false" tIns="0" lIns="0" bIns="0" rIns="0">
            <a:spAutoFit/>
          </a:bodyPr>
          <a:lstStyle/>
          <a:p>
            <a:pPr>
              <a:lnSpc>
                <a:spcPts val="1884"/>
              </a:lnSpc>
            </a:pPr>
            <a:r>
              <a:rPr lang="en-US" sz="1570">
                <a:solidFill>
                  <a:srgbClr val="2E2E2E"/>
                </a:solidFill>
                <a:latin typeface="Proxima Nova"/>
              </a:rPr>
              <a:t>PARA OBTENER MÁS INFORMACIÓN SOBRE LOS SERVICIOS Y RECURSOS RELACIONADOS CON EL CONSUMO DE SUSTANCIAS, PREGÚNTELE AL PERSONAL.</a:t>
            </a:r>
          </a:p>
        </p:txBody>
      </p:sp>
      <p:sp>
        <p:nvSpPr>
          <p:cNvPr name="TextBox 22" id="22"/>
          <p:cNvSpPr txBox="true"/>
          <p:nvPr/>
        </p:nvSpPr>
        <p:spPr>
          <a:xfrm rot="0">
            <a:off x="1028700" y="7167655"/>
            <a:ext cx="8414753" cy="1885950"/>
          </a:xfrm>
          <a:prstGeom prst="rect">
            <a:avLst/>
          </a:prstGeom>
        </p:spPr>
        <p:txBody>
          <a:bodyPr anchor="t" rtlCol="false" tIns="0" lIns="0" bIns="0" rIns="0">
            <a:spAutoFit/>
          </a:bodyPr>
          <a:lstStyle/>
          <a:p>
            <a:pPr algn="ctr">
              <a:lnSpc>
                <a:spcPts val="3005"/>
              </a:lnSpc>
            </a:pPr>
            <a:r>
              <a:rPr lang="en-US" sz="2504">
                <a:solidFill>
                  <a:srgbClr val="2E2E2E"/>
                </a:solidFill>
                <a:latin typeface="Proxima Nova Bold"/>
              </a:rPr>
              <a:t>HABLAMOS CON LOS PACIENTES SOBRE EL USO DE SUSTANCIAS COMO PARTE DE NUESTRA EVALUACIÓN DE RUTINA. ESTO NOS PERMITE OFRECERLES LA MEJOR ATENCIÓN A TODOS.</a:t>
            </a:r>
          </a:p>
          <a:p>
            <a:pPr>
              <a:lnSpc>
                <a:spcPts val="2885"/>
              </a:lnSpc>
            </a:pPr>
          </a:p>
        </p:txBody>
      </p:sp>
      <p:sp>
        <p:nvSpPr>
          <p:cNvPr name="TextBox 23" id="23"/>
          <p:cNvSpPr txBox="true"/>
          <p:nvPr/>
        </p:nvSpPr>
        <p:spPr>
          <a:xfrm rot="0">
            <a:off x="1292639" y="2982260"/>
            <a:ext cx="9822315" cy="853524"/>
          </a:xfrm>
          <a:prstGeom prst="rect">
            <a:avLst/>
          </a:prstGeom>
        </p:spPr>
        <p:txBody>
          <a:bodyPr anchor="t" rtlCol="false" tIns="0" lIns="0" bIns="0" rIns="0">
            <a:spAutoFit/>
          </a:bodyPr>
          <a:lstStyle/>
          <a:p>
            <a:pPr algn="ctr">
              <a:lnSpc>
                <a:spcPts val="7030"/>
              </a:lnSpc>
              <a:spcBef>
                <a:spcPct val="0"/>
              </a:spcBef>
            </a:pPr>
            <a:r>
              <a:rPr lang="en-US" sz="5021">
                <a:solidFill>
                  <a:srgbClr val="2E2E2E"/>
                </a:solidFill>
                <a:latin typeface="Proxima Nova Bold"/>
              </a:rPr>
              <a:t>PUEDE SALVAR VIDAS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9743" r="0" b="5881"/>
          <a:stretch>
            <a:fillRect/>
          </a:stretch>
        </p:blipFill>
        <p:spPr>
          <a:xfrm flipH="false" flipV="false">
            <a:off x="0" y="0"/>
            <a:ext cx="18288000" cy="10287000"/>
          </a:xfrm>
          <a:prstGeom prst="rect">
            <a:avLst/>
          </a:prstGeom>
        </p:spPr>
      </p:pic>
      <p:grpSp>
        <p:nvGrpSpPr>
          <p:cNvPr name="Group 3" id="3"/>
          <p:cNvGrpSpPr/>
          <p:nvPr/>
        </p:nvGrpSpPr>
        <p:grpSpPr>
          <a:xfrm rot="0">
            <a:off x="2093502" y="2725749"/>
            <a:ext cx="8220588" cy="1494575"/>
            <a:chOff x="0" y="0"/>
            <a:chExt cx="3000057" cy="545437"/>
          </a:xfrm>
        </p:grpSpPr>
        <p:sp>
          <p:nvSpPr>
            <p:cNvPr name="Freeform 4" id="4"/>
            <p:cNvSpPr/>
            <p:nvPr/>
          </p:nvSpPr>
          <p:spPr>
            <a:xfrm flipH="false" flipV="false" rot="0">
              <a:off x="0" y="0"/>
              <a:ext cx="3000057" cy="545437"/>
            </a:xfrm>
            <a:custGeom>
              <a:avLst/>
              <a:gdLst/>
              <a:ahLst/>
              <a:cxnLst/>
              <a:rect r="r" b="b" t="t" l="l"/>
              <a:pathLst>
                <a:path h="545437" w="3000057">
                  <a:moveTo>
                    <a:pt x="203200" y="0"/>
                  </a:moveTo>
                  <a:lnTo>
                    <a:pt x="3000057" y="0"/>
                  </a:lnTo>
                  <a:lnTo>
                    <a:pt x="2796857" y="545437"/>
                  </a:lnTo>
                  <a:lnTo>
                    <a:pt x="0" y="545437"/>
                  </a:lnTo>
                  <a:lnTo>
                    <a:pt x="203200" y="0"/>
                  </a:lnTo>
                  <a:close/>
                </a:path>
              </a:pathLst>
            </a:custGeom>
            <a:solidFill>
              <a:srgbClr val="EA6D70"/>
            </a:solidFill>
            <a:ln>
              <a:noFill/>
            </a:ln>
          </p:spPr>
        </p:sp>
        <p:sp>
          <p:nvSpPr>
            <p:cNvPr name="TextBox 5" id="5"/>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6" id="6"/>
          <p:cNvGrpSpPr/>
          <p:nvPr/>
        </p:nvGrpSpPr>
        <p:grpSpPr>
          <a:xfrm rot="0">
            <a:off x="1580719" y="523302"/>
            <a:ext cx="8254393" cy="2202447"/>
            <a:chOff x="0" y="0"/>
            <a:chExt cx="2860689" cy="763292"/>
          </a:xfrm>
        </p:grpSpPr>
        <p:sp>
          <p:nvSpPr>
            <p:cNvPr name="Freeform 7" id="7"/>
            <p:cNvSpPr/>
            <p:nvPr/>
          </p:nvSpPr>
          <p:spPr>
            <a:xfrm flipH="false" flipV="false" rot="0">
              <a:off x="0" y="0"/>
              <a:ext cx="2860689" cy="763292"/>
            </a:xfrm>
            <a:custGeom>
              <a:avLst/>
              <a:gdLst/>
              <a:ahLst/>
              <a:cxnLst/>
              <a:rect r="r" b="b" t="t" l="l"/>
              <a:pathLst>
                <a:path h="763292" w="2860689">
                  <a:moveTo>
                    <a:pt x="203200" y="0"/>
                  </a:moveTo>
                  <a:lnTo>
                    <a:pt x="2860689" y="0"/>
                  </a:lnTo>
                  <a:lnTo>
                    <a:pt x="2657489" y="763292"/>
                  </a:lnTo>
                  <a:lnTo>
                    <a:pt x="0" y="763292"/>
                  </a:lnTo>
                  <a:lnTo>
                    <a:pt x="203200" y="0"/>
                  </a:lnTo>
                  <a:close/>
                </a:path>
              </a:pathLst>
            </a:custGeom>
            <a:solidFill>
              <a:srgbClr val="F49B22"/>
            </a:solidFill>
            <a:ln>
              <a:noFill/>
            </a:ln>
          </p:spPr>
        </p:sp>
        <p:sp>
          <p:nvSpPr>
            <p:cNvPr name="TextBox 8" id="8"/>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9" id="9"/>
          <p:cNvGrpSpPr/>
          <p:nvPr/>
        </p:nvGrpSpPr>
        <p:grpSpPr>
          <a:xfrm rot="0">
            <a:off x="450631" y="6928518"/>
            <a:ext cx="9266408" cy="1981782"/>
            <a:chOff x="0" y="0"/>
            <a:chExt cx="4305282" cy="920759"/>
          </a:xfrm>
        </p:grpSpPr>
        <p:sp>
          <p:nvSpPr>
            <p:cNvPr name="Freeform 10" id="10"/>
            <p:cNvSpPr/>
            <p:nvPr/>
          </p:nvSpPr>
          <p:spPr>
            <a:xfrm flipH="false" flipV="false" rot="0">
              <a:off x="0" y="0"/>
              <a:ext cx="4305282" cy="920759"/>
            </a:xfrm>
            <a:custGeom>
              <a:avLst/>
              <a:gdLst/>
              <a:ahLst/>
              <a:cxnLst/>
              <a:rect r="r" b="b" t="t" l="l"/>
              <a:pathLst>
                <a:path h="920759" w="4305282">
                  <a:moveTo>
                    <a:pt x="203200" y="0"/>
                  </a:moveTo>
                  <a:lnTo>
                    <a:pt x="4305282" y="0"/>
                  </a:lnTo>
                  <a:lnTo>
                    <a:pt x="4102082" y="920759"/>
                  </a:lnTo>
                  <a:lnTo>
                    <a:pt x="0" y="920759"/>
                  </a:lnTo>
                  <a:lnTo>
                    <a:pt x="203200" y="0"/>
                  </a:lnTo>
                  <a:close/>
                </a:path>
              </a:pathLst>
            </a:custGeom>
            <a:solidFill>
              <a:srgbClr val="F49B22"/>
            </a:solidFill>
            <a:ln>
              <a:noFill/>
            </a:ln>
          </p:spPr>
        </p:sp>
        <p:sp>
          <p:nvSpPr>
            <p:cNvPr name="TextBox 11" id="11"/>
            <p:cNvSpPr txBox="true"/>
            <p:nvPr/>
          </p:nvSpPr>
          <p:spPr>
            <a:xfrm>
              <a:off x="101600" y="-47625"/>
              <a:ext cx="609600" cy="657225"/>
            </a:xfrm>
            <a:prstGeom prst="rect">
              <a:avLst/>
            </a:prstGeom>
          </p:spPr>
          <p:txBody>
            <a:bodyPr anchor="ctr" rtlCol="false" tIns="26589" lIns="26589" bIns="26589" rIns="26589"/>
            <a:lstStyle/>
            <a:p>
              <a:pPr algn="ctr" marL="0" indent="0" lvl="0">
                <a:lnSpc>
                  <a:spcPts val="2711"/>
                </a:lnSpc>
                <a:spcBef>
                  <a:spcPct val="0"/>
                </a:spcBef>
              </a:pPr>
            </a:p>
          </p:txBody>
        </p:sp>
      </p:grpSp>
      <p:grpSp>
        <p:nvGrpSpPr>
          <p:cNvPr name="Group 12" id="12"/>
          <p:cNvGrpSpPr/>
          <p:nvPr/>
        </p:nvGrpSpPr>
        <p:grpSpPr>
          <a:xfrm rot="0">
            <a:off x="9835112" y="7820211"/>
            <a:ext cx="8452888" cy="2466789"/>
            <a:chOff x="0" y="0"/>
            <a:chExt cx="2728214" cy="796169"/>
          </a:xfrm>
        </p:grpSpPr>
        <p:sp>
          <p:nvSpPr>
            <p:cNvPr name="Freeform 13" id="13"/>
            <p:cNvSpPr/>
            <p:nvPr/>
          </p:nvSpPr>
          <p:spPr>
            <a:xfrm flipH="false" flipV="false" rot="0">
              <a:off x="0" y="0"/>
              <a:ext cx="2728214" cy="796169"/>
            </a:xfrm>
            <a:custGeom>
              <a:avLst/>
              <a:gdLst/>
              <a:ahLst/>
              <a:cxnLst/>
              <a:rect r="r" b="b" t="t" l="l"/>
              <a:pathLst>
                <a:path h="796169" w="2728214">
                  <a:moveTo>
                    <a:pt x="0" y="0"/>
                  </a:moveTo>
                  <a:lnTo>
                    <a:pt x="2728214" y="0"/>
                  </a:lnTo>
                  <a:lnTo>
                    <a:pt x="2728214" y="796169"/>
                  </a:lnTo>
                  <a:lnTo>
                    <a:pt x="0" y="796169"/>
                  </a:lnTo>
                  <a:close/>
                </a:path>
              </a:pathLst>
            </a:custGeom>
            <a:solidFill>
              <a:srgbClr val="FFFFFF"/>
            </a:solidFill>
          </p:spPr>
        </p:sp>
        <p:sp>
          <p:nvSpPr>
            <p:cNvPr name="TextBox 14" id="14"/>
            <p:cNvSpPr txBox="true"/>
            <p:nvPr/>
          </p:nvSpPr>
          <p:spPr>
            <a:xfrm>
              <a:off x="0" y="-47625"/>
              <a:ext cx="812800" cy="860425"/>
            </a:xfrm>
            <a:prstGeom prst="rect">
              <a:avLst/>
            </a:prstGeom>
          </p:spPr>
          <p:txBody>
            <a:bodyPr anchor="ctr" rtlCol="false" tIns="25909" lIns="25909" bIns="25909" rIns="25909"/>
            <a:lstStyle/>
            <a:p>
              <a:pPr algn="ctr">
                <a:lnSpc>
                  <a:spcPts val="2711"/>
                </a:lnSpc>
              </a:pPr>
            </a:p>
          </p:txBody>
        </p:sp>
      </p:grpSp>
      <p:sp>
        <p:nvSpPr>
          <p:cNvPr name="Freeform 15" id="15"/>
          <p:cNvSpPr/>
          <p:nvPr/>
        </p:nvSpPr>
        <p:spPr>
          <a:xfrm flipH="false" flipV="false" rot="0">
            <a:off x="10314090" y="8955846"/>
            <a:ext cx="2616069" cy="909624"/>
          </a:xfrm>
          <a:custGeom>
            <a:avLst/>
            <a:gdLst/>
            <a:ahLst/>
            <a:cxnLst/>
            <a:rect r="r" b="b" t="t" l="l"/>
            <a:pathLst>
              <a:path h="909624" w="2616069">
                <a:moveTo>
                  <a:pt x="0" y="0"/>
                </a:moveTo>
                <a:lnTo>
                  <a:pt x="2616069" y="0"/>
                </a:lnTo>
                <a:lnTo>
                  <a:pt x="2616069" y="909624"/>
                </a:lnTo>
                <a:lnTo>
                  <a:pt x="0" y="909624"/>
                </a:lnTo>
                <a:lnTo>
                  <a:pt x="0" y="0"/>
                </a:lnTo>
                <a:close/>
              </a:path>
            </a:pathLst>
          </a:custGeom>
          <a:blipFill>
            <a:blip r:embed="rId3"/>
            <a:stretch>
              <a:fillRect l="0" t="0" r="0" b="0"/>
            </a:stretch>
          </a:blipFill>
        </p:spPr>
      </p:sp>
      <p:sp>
        <p:nvSpPr>
          <p:cNvPr name="Freeform 16" id="16"/>
          <p:cNvSpPr/>
          <p:nvPr/>
        </p:nvSpPr>
        <p:spPr>
          <a:xfrm flipH="false" flipV="false" rot="0">
            <a:off x="740194" y="4557048"/>
            <a:ext cx="1681049" cy="1921658"/>
          </a:xfrm>
          <a:custGeom>
            <a:avLst/>
            <a:gdLst/>
            <a:ahLst/>
            <a:cxnLst/>
            <a:rect r="r" b="b" t="t" l="l"/>
            <a:pathLst>
              <a:path h="1921658" w="1681049">
                <a:moveTo>
                  <a:pt x="0" y="0"/>
                </a:moveTo>
                <a:lnTo>
                  <a:pt x="1681049" y="0"/>
                </a:lnTo>
                <a:lnTo>
                  <a:pt x="1681049" y="1921659"/>
                </a:lnTo>
                <a:lnTo>
                  <a:pt x="0" y="1921659"/>
                </a:lnTo>
                <a:lnTo>
                  <a:pt x="0" y="0"/>
                </a:lnTo>
                <a:close/>
              </a:path>
            </a:pathLst>
          </a:custGeom>
          <a:blipFill>
            <a:blip r:embed="rId3"/>
            <a:stretch>
              <a:fillRect l="-29250" t="-116007" r="-580903" b="0"/>
            </a:stretch>
          </a:blipFill>
        </p:spPr>
      </p:sp>
      <p:sp>
        <p:nvSpPr>
          <p:cNvPr name="Freeform 17" id="17"/>
          <p:cNvSpPr/>
          <p:nvPr/>
        </p:nvSpPr>
        <p:spPr>
          <a:xfrm flipH="false" flipV="false" rot="0">
            <a:off x="16439944" y="9412193"/>
            <a:ext cx="1437528" cy="375674"/>
          </a:xfrm>
          <a:custGeom>
            <a:avLst/>
            <a:gdLst/>
            <a:ahLst/>
            <a:cxnLst/>
            <a:rect r="r" b="b" t="t" l="l"/>
            <a:pathLst>
              <a:path h="375674" w="1437528">
                <a:moveTo>
                  <a:pt x="0" y="0"/>
                </a:moveTo>
                <a:lnTo>
                  <a:pt x="1437529" y="0"/>
                </a:lnTo>
                <a:lnTo>
                  <a:pt x="1437529" y="375674"/>
                </a:lnTo>
                <a:lnTo>
                  <a:pt x="0" y="375674"/>
                </a:lnTo>
                <a:lnTo>
                  <a:pt x="0" y="0"/>
                </a:lnTo>
                <a:close/>
              </a:path>
            </a:pathLst>
          </a:custGeom>
          <a:blipFill>
            <a:blip r:embed="rId4"/>
            <a:stretch>
              <a:fillRect l="0" t="0" r="0" b="0"/>
            </a:stretch>
          </a:blipFill>
        </p:spPr>
      </p:sp>
      <p:sp>
        <p:nvSpPr>
          <p:cNvPr name="Freeform 18" id="18"/>
          <p:cNvSpPr/>
          <p:nvPr/>
        </p:nvSpPr>
        <p:spPr>
          <a:xfrm flipH="false" flipV="false" rot="0">
            <a:off x="14540129" y="9410658"/>
            <a:ext cx="1471265" cy="377209"/>
          </a:xfrm>
          <a:custGeom>
            <a:avLst/>
            <a:gdLst/>
            <a:ahLst/>
            <a:cxnLst/>
            <a:rect r="r" b="b" t="t" l="l"/>
            <a:pathLst>
              <a:path h="377209" w="1471265">
                <a:moveTo>
                  <a:pt x="0" y="0"/>
                </a:moveTo>
                <a:lnTo>
                  <a:pt x="1471265" y="0"/>
                </a:lnTo>
                <a:lnTo>
                  <a:pt x="1471265" y="377209"/>
                </a:lnTo>
                <a:lnTo>
                  <a:pt x="0" y="377209"/>
                </a:lnTo>
                <a:lnTo>
                  <a:pt x="0" y="0"/>
                </a:lnTo>
                <a:close/>
              </a:path>
            </a:pathLst>
          </a:custGeom>
          <a:blipFill>
            <a:blip r:embed="rId5"/>
            <a:stretch>
              <a:fillRect l="0" t="0" r="0" b="0"/>
            </a:stretch>
          </a:blipFill>
        </p:spPr>
      </p:sp>
      <p:sp>
        <p:nvSpPr>
          <p:cNvPr name="TextBox 19" id="19"/>
          <p:cNvSpPr txBox="true"/>
          <p:nvPr/>
        </p:nvSpPr>
        <p:spPr>
          <a:xfrm rot="0">
            <a:off x="2511581" y="4703490"/>
            <a:ext cx="9110544" cy="1628775"/>
          </a:xfrm>
          <a:prstGeom prst="rect">
            <a:avLst/>
          </a:prstGeom>
        </p:spPr>
        <p:txBody>
          <a:bodyPr anchor="t" rtlCol="false" tIns="0" lIns="0" bIns="0" rIns="0">
            <a:spAutoFit/>
          </a:bodyPr>
          <a:lstStyle/>
          <a:p>
            <a:pPr algn="r">
              <a:lnSpc>
                <a:spcPts val="3433"/>
              </a:lnSpc>
            </a:pPr>
            <a:r>
              <a:rPr lang="en-US" sz="2860">
                <a:solidFill>
                  <a:srgbClr val="FFFFFF"/>
                </a:solidFill>
                <a:cs typeface="Proxima Nova Bold"/>
              </a:rPr>
              <a:t>بریتیش کلمبیا با بحران داروی سمی و مصرف بیش از حد مواجه است مصرف مواد یک مسئله بهداشتی مهم است. انگ و نژادپرستی کار را سخت تر می کند.</a:t>
            </a:r>
            <a:r>
              <a:rPr lang="en-US" sz="2860">
                <a:solidFill>
                  <a:srgbClr val="FFFFFF"/>
                </a:solidFill>
                <a:latin typeface="Proxima Nova Bold"/>
              </a:rPr>
              <a:t> </a:t>
            </a:r>
          </a:p>
          <a:p>
            <a:pPr>
              <a:lnSpc>
                <a:spcPts val="2713"/>
              </a:lnSpc>
            </a:pPr>
          </a:p>
        </p:txBody>
      </p:sp>
      <p:sp>
        <p:nvSpPr>
          <p:cNvPr name="TextBox 20" id="20"/>
          <p:cNvSpPr txBox="true"/>
          <p:nvPr/>
        </p:nvSpPr>
        <p:spPr>
          <a:xfrm rot="0">
            <a:off x="1294654" y="1062393"/>
            <a:ext cx="8826522" cy="796581"/>
          </a:xfrm>
          <a:prstGeom prst="rect">
            <a:avLst/>
          </a:prstGeom>
        </p:spPr>
        <p:txBody>
          <a:bodyPr anchor="t" rtlCol="false" tIns="0" lIns="0" bIns="0" rIns="0">
            <a:spAutoFit/>
          </a:bodyPr>
          <a:lstStyle/>
          <a:p>
            <a:pPr algn="ctr">
              <a:lnSpc>
                <a:spcPts val="6569"/>
              </a:lnSpc>
              <a:spcBef>
                <a:spcPct val="0"/>
              </a:spcBef>
            </a:pPr>
            <a:r>
              <a:rPr lang="en-US" sz="4692">
                <a:solidFill>
                  <a:srgbClr val="2E2E2E"/>
                </a:solidFill>
                <a:cs typeface="Proxima Nova Bold"/>
              </a:rPr>
              <a:t>صحبت در مورد مصرف مواد</a:t>
            </a:r>
          </a:p>
        </p:txBody>
      </p:sp>
      <p:sp>
        <p:nvSpPr>
          <p:cNvPr name="TextBox 21" id="21"/>
          <p:cNvSpPr txBox="true"/>
          <p:nvPr/>
        </p:nvSpPr>
        <p:spPr>
          <a:xfrm rot="0">
            <a:off x="10514718" y="8241741"/>
            <a:ext cx="6082216" cy="476071"/>
          </a:xfrm>
          <a:prstGeom prst="rect">
            <a:avLst/>
          </a:prstGeom>
        </p:spPr>
        <p:txBody>
          <a:bodyPr anchor="t" rtlCol="false" tIns="0" lIns="0" bIns="0" rIns="0">
            <a:spAutoFit/>
          </a:bodyPr>
          <a:lstStyle/>
          <a:p>
            <a:pPr>
              <a:lnSpc>
                <a:spcPts val="1884"/>
              </a:lnSpc>
            </a:pPr>
            <a:r>
              <a:rPr lang="en-US" sz="1570">
                <a:solidFill>
                  <a:srgbClr val="2E2E2E"/>
                </a:solidFill>
                <a:cs typeface="Proxima Nova"/>
              </a:rPr>
              <a:t>ازبرای اطالعات بیشتر در مورد خدمات و منابع مرتبط با مصرف مواد، لطفاً کارکنان بپرسید.</a:t>
            </a:r>
          </a:p>
        </p:txBody>
      </p:sp>
      <p:sp>
        <p:nvSpPr>
          <p:cNvPr name="TextBox 22" id="22"/>
          <p:cNvSpPr txBox="true"/>
          <p:nvPr/>
        </p:nvSpPr>
        <p:spPr>
          <a:xfrm rot="0">
            <a:off x="1403734" y="7199837"/>
            <a:ext cx="7268458" cy="1504950"/>
          </a:xfrm>
          <a:prstGeom prst="rect">
            <a:avLst/>
          </a:prstGeom>
        </p:spPr>
        <p:txBody>
          <a:bodyPr anchor="t" rtlCol="false" tIns="0" lIns="0" bIns="0" rIns="0">
            <a:spAutoFit/>
          </a:bodyPr>
          <a:lstStyle/>
          <a:p>
            <a:pPr algn="ctr">
              <a:lnSpc>
                <a:spcPts val="3005"/>
              </a:lnSpc>
            </a:pPr>
            <a:r>
              <a:rPr lang="en-US" sz="2504">
                <a:solidFill>
                  <a:srgbClr val="2E2E2E"/>
                </a:solidFill>
                <a:cs typeface="Proxima Nova Bold"/>
              </a:rPr>
              <a:t>ما با بیماران در مورد مصرف مواد به عنوان بخشی از ارزیابی معمول خود صحبت می کنیم. این به ما امکان می دهد بهترین مراقبت را بر ای همه ارائه دهیم.</a:t>
            </a:r>
          </a:p>
          <a:p>
            <a:pPr>
              <a:lnSpc>
                <a:spcPts val="2885"/>
              </a:lnSpc>
            </a:pPr>
          </a:p>
        </p:txBody>
      </p:sp>
      <p:sp>
        <p:nvSpPr>
          <p:cNvPr name="TextBox 23" id="23"/>
          <p:cNvSpPr txBox="true"/>
          <p:nvPr/>
        </p:nvSpPr>
        <p:spPr>
          <a:xfrm rot="0">
            <a:off x="915990" y="3087238"/>
            <a:ext cx="10575613" cy="695397"/>
          </a:xfrm>
          <a:prstGeom prst="rect">
            <a:avLst/>
          </a:prstGeom>
        </p:spPr>
        <p:txBody>
          <a:bodyPr anchor="t" rtlCol="false" tIns="0" lIns="0" bIns="0" rIns="0">
            <a:spAutoFit/>
          </a:bodyPr>
          <a:lstStyle/>
          <a:p>
            <a:pPr algn="ctr">
              <a:lnSpc>
                <a:spcPts val="5771"/>
              </a:lnSpc>
              <a:spcBef>
                <a:spcPct val="0"/>
              </a:spcBef>
            </a:pPr>
            <a:r>
              <a:rPr lang="en-US" sz="4122">
                <a:solidFill>
                  <a:srgbClr val="2E2E2E"/>
                </a:solidFill>
                <a:cs typeface="Proxima Nova Bold"/>
              </a:rPr>
              <a:t>میتواند جان انسانها را نجات دهد.</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DAFj9pbnqbs</dc:identifier>
  <dcterms:modified xsi:type="dcterms:W3CDTF">2011-08-01T06:04:30Z</dcterms:modified>
  <cp:revision>1</cp:revision>
  <dc:title>SURkit Client posters (PPT versions)</dc:title>
</cp:coreProperties>
</file>