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2"/>
  </p:notesMasterIdLst>
  <p:handoutMasterIdLst>
    <p:handoutMasterId r:id="rId23"/>
  </p:handoutMasterIdLst>
  <p:sldIdLst>
    <p:sldId id="275" r:id="rId3"/>
    <p:sldId id="280" r:id="rId4"/>
    <p:sldId id="256" r:id="rId5"/>
    <p:sldId id="257" r:id="rId6"/>
    <p:sldId id="258" r:id="rId7"/>
    <p:sldId id="259" r:id="rId8"/>
    <p:sldId id="260" r:id="rId9"/>
    <p:sldId id="279" r:id="rId10"/>
    <p:sldId id="261" r:id="rId11"/>
    <p:sldId id="263" r:id="rId12"/>
    <p:sldId id="278" r:id="rId13"/>
    <p:sldId id="262" r:id="rId14"/>
    <p:sldId id="264" r:id="rId15"/>
    <p:sldId id="265" r:id="rId16"/>
    <p:sldId id="266" r:id="rId17"/>
    <p:sldId id="267" r:id="rId18"/>
    <p:sldId id="268" r:id="rId19"/>
    <p:sldId id="274" r:id="rId20"/>
    <p:sldId id="277" r:id="rId21"/>
  </p:sldIdLst>
  <p:sldSz cx="18288000" cy="10287000"/>
  <p:notesSz cx="9601200" cy="7315200"/>
  <p:embeddedFontLst>
    <p:embeddedFont>
      <p:font typeface="Arimo" panose="020B0604020202020204" charset="0"/>
      <p:regular r:id="rId24"/>
    </p:embeddedFont>
    <p:embeddedFont>
      <p:font typeface="Arimo Bold" panose="020B0604020202020204" charset="0"/>
      <p:regular r:id="rId25"/>
    </p:embeddedFont>
    <p:embeddedFont>
      <p:font typeface="Calibri" panose="020F0502020204030204" pitchFamily="34" charset="0"/>
      <p:regular r:id="rId26"/>
      <p:bold r:id="rId27"/>
      <p:italic r:id="rId28"/>
      <p:boldItalic r:id="rId29"/>
    </p:embeddedFont>
    <p:embeddedFont>
      <p:font typeface="Calibri (MS)" panose="020B0604020202020204" charset="0"/>
      <p:regular r:id="rId30"/>
    </p:embeddedFont>
    <p:embeddedFont>
      <p:font typeface="Funtastic" panose="020B0604020202020204" charset="0"/>
      <p:regular r:id="rId31"/>
    </p:embeddedFont>
    <p:embeddedFont>
      <p:font typeface="อีฟดอวอิ้ง" panose="020B0604020202020204" charset="-34"/>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17A2F1-248F-951E-151B-C1A40EACBB94}" name="Yin, Lillian [VCH]" initials="YL[" userId="S::Lillian.Yin@vrhb.org::abe2b6fb-ebcb-4934-9d78-d164bed055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0789" autoAdjust="0"/>
  </p:normalViewPr>
  <p:slideViewPr>
    <p:cSldViewPr>
      <p:cViewPr varScale="1">
        <p:scale>
          <a:sx n="73" d="100"/>
          <a:sy n="73" d="100"/>
        </p:scale>
        <p:origin x="21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8" d="100"/>
          <a:sy n="88" d="100"/>
        </p:scale>
        <p:origin x="124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8B6DC6-0CDD-859A-0B83-686A37570AC8}"/>
              </a:ext>
            </a:extLst>
          </p:cNvPr>
          <p:cNvSpPr>
            <a:spLocks noGrp="1"/>
          </p:cNvSpPr>
          <p:nvPr>
            <p:ph type="hdr" sz="quarter"/>
          </p:nvPr>
        </p:nvSpPr>
        <p:spPr>
          <a:xfrm>
            <a:off x="0" y="0"/>
            <a:ext cx="4160520" cy="367454"/>
          </a:xfrm>
          <a:prstGeom prst="rect">
            <a:avLst/>
          </a:prstGeom>
        </p:spPr>
        <p:txBody>
          <a:bodyPr vert="horz" lIns="96661" tIns="48331" rIns="96661" bIns="48331" rtlCol="0"/>
          <a:lstStyle>
            <a:lvl1pPr algn="l">
              <a:defRPr sz="1300"/>
            </a:lvl1pPr>
          </a:lstStyle>
          <a:p>
            <a:endParaRPr lang="en-CA"/>
          </a:p>
        </p:txBody>
      </p:sp>
      <p:sp>
        <p:nvSpPr>
          <p:cNvPr id="3" name="Date Placeholder 2">
            <a:extLst>
              <a:ext uri="{FF2B5EF4-FFF2-40B4-BE49-F238E27FC236}">
                <a16:creationId xmlns:a16="http://schemas.microsoft.com/office/drawing/2014/main" id="{41B0337B-EB02-B903-3BAE-FC9280AB32F9}"/>
              </a:ext>
            </a:extLst>
          </p:cNvPr>
          <p:cNvSpPr>
            <a:spLocks noGrp="1"/>
          </p:cNvSpPr>
          <p:nvPr>
            <p:ph type="dt" sz="quarter" idx="1"/>
          </p:nvPr>
        </p:nvSpPr>
        <p:spPr>
          <a:xfrm>
            <a:off x="5439014" y="0"/>
            <a:ext cx="4160520" cy="367454"/>
          </a:xfrm>
          <a:prstGeom prst="rect">
            <a:avLst/>
          </a:prstGeom>
        </p:spPr>
        <p:txBody>
          <a:bodyPr vert="horz" lIns="96661" tIns="48331" rIns="96661" bIns="48331" rtlCol="0"/>
          <a:lstStyle>
            <a:lvl1pPr algn="r">
              <a:defRPr sz="1300"/>
            </a:lvl1pPr>
          </a:lstStyle>
          <a:p>
            <a:fld id="{E53ACFFD-5BE6-4030-88B6-86F0CE664B97}" type="datetimeFigureOut">
              <a:rPr lang="en-CA" smtClean="0"/>
              <a:t>2/28/2024</a:t>
            </a:fld>
            <a:endParaRPr lang="en-CA"/>
          </a:p>
        </p:txBody>
      </p:sp>
      <p:sp>
        <p:nvSpPr>
          <p:cNvPr id="4" name="Footer Placeholder 3">
            <a:extLst>
              <a:ext uri="{FF2B5EF4-FFF2-40B4-BE49-F238E27FC236}">
                <a16:creationId xmlns:a16="http://schemas.microsoft.com/office/drawing/2014/main" id="{05EF7D9E-64D2-899D-84CD-BB6B7EA5252A}"/>
              </a:ext>
            </a:extLst>
          </p:cNvPr>
          <p:cNvSpPr>
            <a:spLocks noGrp="1"/>
          </p:cNvSpPr>
          <p:nvPr>
            <p:ph type="ftr" sz="quarter" idx="2"/>
          </p:nvPr>
        </p:nvSpPr>
        <p:spPr>
          <a:xfrm>
            <a:off x="0" y="6947748"/>
            <a:ext cx="4160520" cy="367453"/>
          </a:xfrm>
          <a:prstGeom prst="rect">
            <a:avLst/>
          </a:prstGeom>
        </p:spPr>
        <p:txBody>
          <a:bodyPr vert="horz" lIns="96661" tIns="48331" rIns="96661" bIns="48331" rtlCol="0" anchor="b"/>
          <a:lstStyle>
            <a:lvl1pPr algn="l">
              <a:defRPr sz="1300"/>
            </a:lvl1pPr>
          </a:lstStyle>
          <a:p>
            <a:endParaRPr lang="en-CA"/>
          </a:p>
        </p:txBody>
      </p:sp>
      <p:sp>
        <p:nvSpPr>
          <p:cNvPr id="5" name="Slide Number Placeholder 4">
            <a:extLst>
              <a:ext uri="{FF2B5EF4-FFF2-40B4-BE49-F238E27FC236}">
                <a16:creationId xmlns:a16="http://schemas.microsoft.com/office/drawing/2014/main" id="{79412EA1-0603-4591-A2CE-21FCF7545E62}"/>
              </a:ext>
            </a:extLst>
          </p:cNvPr>
          <p:cNvSpPr>
            <a:spLocks noGrp="1"/>
          </p:cNvSpPr>
          <p:nvPr>
            <p:ph type="sldNum" sz="quarter" idx="3"/>
          </p:nvPr>
        </p:nvSpPr>
        <p:spPr>
          <a:xfrm>
            <a:off x="5439014" y="6947748"/>
            <a:ext cx="4160520" cy="367453"/>
          </a:xfrm>
          <a:prstGeom prst="rect">
            <a:avLst/>
          </a:prstGeom>
        </p:spPr>
        <p:txBody>
          <a:bodyPr vert="horz" lIns="96661" tIns="48331" rIns="96661" bIns="48331" rtlCol="0" anchor="b"/>
          <a:lstStyle>
            <a:lvl1pPr algn="r">
              <a:defRPr sz="1300"/>
            </a:lvl1pPr>
          </a:lstStyle>
          <a:p>
            <a:fld id="{83155EC0-C72F-42F5-BB0F-E921D424B7FE}" type="slidenum">
              <a:rPr lang="en-CA" smtClean="0"/>
              <a:t>‹#›</a:t>
            </a:fld>
            <a:endParaRPr lang="en-CA"/>
          </a:p>
        </p:txBody>
      </p:sp>
    </p:spTree>
    <p:extLst>
      <p:ext uri="{BB962C8B-B14F-4D97-AF65-F5344CB8AC3E}">
        <p14:creationId xmlns:p14="http://schemas.microsoft.com/office/powerpoint/2010/main" val="3525797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341563" y="161925"/>
            <a:ext cx="4911725" cy="2763838"/>
          </a:xfrm>
          <a:prstGeom prst="rect">
            <a:avLst/>
          </a:prstGeom>
          <a:noFill/>
          <a:ln w="12700">
            <a:solidFill>
              <a:prstClr val="black"/>
            </a:solidFill>
          </a:ln>
        </p:spPr>
        <p:txBody>
          <a:bodyPr vert="horz" lIns="96661" tIns="48331" rIns="96661" bIns="48331" rtlCol="0" anchor="ctr"/>
          <a:lstStyle/>
          <a:p>
            <a:endParaRPr lang="cs-CZ"/>
          </a:p>
        </p:txBody>
      </p:sp>
      <p:sp>
        <p:nvSpPr>
          <p:cNvPr id="5" name="Notes Placeholder 4"/>
          <p:cNvSpPr>
            <a:spLocks noGrp="1"/>
          </p:cNvSpPr>
          <p:nvPr>
            <p:ph type="body" sz="quarter" idx="3"/>
          </p:nvPr>
        </p:nvSpPr>
        <p:spPr>
          <a:xfrm>
            <a:off x="57152" y="3088640"/>
            <a:ext cx="9481185" cy="3910331"/>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Slide Number Placeholder 6"/>
          <p:cNvSpPr>
            <a:spLocks noGrp="1"/>
          </p:cNvSpPr>
          <p:nvPr>
            <p:ph type="sldNum" sz="quarter" idx="5"/>
          </p:nvPr>
        </p:nvSpPr>
        <p:spPr>
          <a:xfrm>
            <a:off x="4013835" y="7042150"/>
            <a:ext cx="5547360" cy="273051"/>
          </a:xfrm>
          <a:prstGeom prst="rect">
            <a:avLst/>
          </a:prstGeom>
        </p:spPr>
        <p:txBody>
          <a:bodyPr vert="horz" lIns="96661" tIns="48331" rIns="96661" bIns="48331" rtlCol="0" anchor="b"/>
          <a:lstStyle>
            <a:lvl1pPr algn="r">
              <a:defRPr sz="13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elf-reg.ca/educator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DF71379E-BD23-FC64-9C1F-73CB5B541EEC}"/>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570250CF-607E-136B-EAB2-FAA37AF2C204}"/>
              </a:ext>
            </a:extLst>
          </p:cNvPr>
          <p:cNvSpPr>
            <a:spLocks noGrp="1"/>
          </p:cNvSpPr>
          <p:nvPr>
            <p:ph type="body" idx="1"/>
          </p:nvPr>
        </p:nvSpPr>
        <p:spPr/>
        <p:txBody>
          <a:bodyPr/>
          <a:lstStyle/>
          <a:p>
            <a:endParaRPr lang="en-CA"/>
          </a:p>
        </p:txBody>
      </p:sp>
      <p:sp>
        <p:nvSpPr>
          <p:cNvPr id="8" name="Slide Number Placeholder 7">
            <a:extLst>
              <a:ext uri="{FF2B5EF4-FFF2-40B4-BE49-F238E27FC236}">
                <a16:creationId xmlns:a16="http://schemas.microsoft.com/office/drawing/2014/main" id="{9980ABA6-740C-3EA5-48F3-E2F2C8B4A794}"/>
              </a:ext>
            </a:extLst>
          </p:cNvPr>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82851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i="1" dirty="0">
                <a:sym typeface="Calibri"/>
              </a:rPr>
              <a:t>When eating, sometimes we do not really pay attention to how food feels and tastes once it is in our mouths. This could mean that we miss out on experiencing food to the max! When we pay attention, we may notice </a:t>
            </a:r>
            <a:r>
              <a:rPr lang="en-US" i="1" dirty="0" err="1">
                <a:sym typeface="Calibri"/>
              </a:rPr>
              <a:t>flavours</a:t>
            </a:r>
            <a:r>
              <a:rPr lang="en-US" i="1" dirty="0">
                <a:sym typeface="Calibri"/>
              </a:rPr>
              <a:t>, textures and tastes of food that we didn’t notice before – and we might find it to be more enjoyable too! </a:t>
            </a:r>
            <a:br>
              <a:rPr lang="en-US" i="1" dirty="0">
                <a:sym typeface="Calibri"/>
              </a:rPr>
            </a:br>
            <a:endParaRPr lang="en-US" i="1" dirty="0">
              <a:sym typeface="Calibri"/>
            </a:endParaRPr>
          </a:p>
          <a:p>
            <a:pPr lvl="0"/>
            <a:r>
              <a:rPr lang="en-US" i="1" dirty="0">
                <a:sym typeface="Calibri"/>
              </a:rPr>
              <a:t>We are going to do a mindful eating activity that helps our brains practice to be aware of how we eat and the sensations that we experience. This means being focused on the present.</a:t>
            </a:r>
            <a:endParaRPr lang="en-US" i="1" dirty="0"/>
          </a:p>
          <a:p>
            <a:pPr lvl="0"/>
            <a:endParaRPr lang="en-US" dirty="0">
              <a:sym typeface="Calibri"/>
            </a:endParaRPr>
          </a:p>
          <a:p>
            <a:pPr lvl="0"/>
            <a:r>
              <a:rPr lang="en-US" b="1" dirty="0">
                <a:sym typeface="Calibri"/>
              </a:rPr>
              <a:t>Note: </a:t>
            </a:r>
            <a:r>
              <a:rPr lang="en-US" dirty="0"/>
              <a:t>Mindful eating is more about the “How” of eating, not the “what”.</a:t>
            </a:r>
          </a:p>
          <a:p>
            <a:pPr lvl="0"/>
            <a:r>
              <a:rPr lang="en-US" dirty="0">
                <a:sym typeface="Calibri"/>
              </a:rPr>
              <a:t>Offer opportunities for students to experience and describe the </a:t>
            </a:r>
            <a:r>
              <a:rPr lang="en-US" dirty="0" err="1">
                <a:sym typeface="Calibri"/>
              </a:rPr>
              <a:t>flavours</a:t>
            </a:r>
            <a:r>
              <a:rPr lang="en-US" dirty="0">
                <a:sym typeface="Calibri"/>
              </a:rPr>
              <a:t>, </a:t>
            </a:r>
            <a:r>
              <a:rPr lang="en-US" dirty="0" err="1">
                <a:sym typeface="Calibri"/>
              </a:rPr>
              <a:t>colours</a:t>
            </a:r>
            <a:r>
              <a:rPr lang="en-US" dirty="0">
                <a:sym typeface="Calibri"/>
              </a:rPr>
              <a:t>, appearance, textures, smells, and sounds of food. Talk about the job of taste buds and that their purpose is to detect sweet, sour, bitter, and salty </a:t>
            </a:r>
            <a:r>
              <a:rPr lang="en-US" dirty="0" err="1">
                <a:sym typeface="Calibri"/>
              </a:rPr>
              <a:t>flavours</a:t>
            </a:r>
            <a:r>
              <a:rPr lang="en-US" dirty="0">
                <a:sym typeface="Calibri"/>
              </a:rPr>
              <a:t>.</a:t>
            </a:r>
          </a:p>
          <a:p>
            <a:pPr lvl="0"/>
            <a:endParaRPr lang="en-US" dirty="0">
              <a:sym typeface="Calibri"/>
            </a:endParaRPr>
          </a:p>
          <a:p>
            <a:pPr lvl="0"/>
            <a:r>
              <a:rPr lang="en-US" dirty="0">
                <a:sym typeface="Calibri"/>
              </a:rPr>
              <a:t>Mindful eating may not work well for all situations or everyone. For example, for individuals with active eating disorders. Concepts of mindful eating can be inaccessible to neurodivergent people. Nevertheless, mindfulness principles can be valuable building blocks for fostering a positive relationship with food and body and can be a way we teach about healthy eating without being </a:t>
            </a:r>
            <a:r>
              <a:rPr lang="en-US" dirty="0" err="1">
                <a:sym typeface="Calibri"/>
              </a:rPr>
              <a:t>hyperfocused</a:t>
            </a:r>
            <a:r>
              <a:rPr lang="en-US" dirty="0">
                <a:sym typeface="Calibri"/>
              </a:rPr>
              <a:t> on “what”. Focusing too much on “what” can inadvertently perpetuate judgement about foods. We focus on the “how” of eating here given that is more within the student’s influence than the “what”, which is more likely determined by factors outside of the student (e.g. adult’s decisions, household income or access, seasonal availability, culture and traditions, and other determinants of health). </a:t>
            </a:r>
            <a:endParaRPr lang="en-US" dirty="0"/>
          </a:p>
        </p:txBody>
      </p:sp>
      <p:sp>
        <p:nvSpPr>
          <p:cNvPr id="10" name="Slide Image Placeholder 9">
            <a:extLst>
              <a:ext uri="{FF2B5EF4-FFF2-40B4-BE49-F238E27FC236}">
                <a16:creationId xmlns:a16="http://schemas.microsoft.com/office/drawing/2014/main" id="{1B5E4C0B-EF0C-8704-9E7C-2CB2CE355169}"/>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80EE6160-64D0-1B37-6B86-15B26D9457A6}"/>
              </a:ext>
            </a:extLst>
          </p:cNvPr>
          <p:cNvSpPr>
            <a:spLocks noGrp="1"/>
          </p:cNvSpPr>
          <p:nvPr>
            <p:ph type="sldNum" sz="quarter" idx="5"/>
          </p:nvPr>
        </p:nvSpPr>
        <p:spPr/>
        <p:txBody>
          <a:bodyPr/>
          <a:lstStyle/>
          <a:p>
            <a:fld id="{871B2431-D351-4C6E-A3CF-9DFAC0E3E050}" type="slidenum">
              <a:rPr lang="cs-CZ" smtClean="0"/>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i="1" dirty="0">
                <a:sym typeface="Calibri"/>
              </a:rPr>
              <a:t>Mindful eating is using our 5 senses to experience the external characteristics of food–notice what you can see, smell, taste, feel, and hear.  </a:t>
            </a:r>
          </a:p>
          <a:p>
            <a:pPr lvl="0"/>
            <a:endParaRPr lang="en-US" dirty="0">
              <a:sym typeface="Calibri"/>
            </a:endParaRPr>
          </a:p>
          <a:p>
            <a:pPr lvl="0"/>
            <a:r>
              <a:rPr lang="en-US" b="1" dirty="0"/>
              <a:t>Note: </a:t>
            </a:r>
            <a:r>
              <a:rPr lang="en-US" dirty="0"/>
              <a:t>Use this slide to introduce the 5 senses to kids as you are getting them to taste and smell their raisin.  </a:t>
            </a:r>
          </a:p>
          <a:p>
            <a:pPr lvl="0"/>
            <a:r>
              <a:rPr lang="en-US" dirty="0"/>
              <a:t>Prepare the students for the activity before giving out the food. They are likely to want to eat the food right way. </a:t>
            </a:r>
          </a:p>
          <a:p>
            <a:pPr lvl="0"/>
            <a:endParaRPr lang="en-US" dirty="0"/>
          </a:p>
          <a:p>
            <a:pPr lvl="0"/>
            <a:r>
              <a:rPr lang="en-US" i="1" dirty="0"/>
              <a:t>We are going to do an activity. This activity will include using our 5 senses. Try not to eat it yet! Once we hand out the food, you will have to wait a few minutes before you can eat it- we are going to use our 5 senses to investigate it first. </a:t>
            </a:r>
          </a:p>
          <a:p>
            <a:pPr lvl="0"/>
            <a:endParaRPr lang="en-US" dirty="0"/>
          </a:p>
          <a:p>
            <a:pPr lvl="0"/>
            <a:r>
              <a:rPr lang="en-US" dirty="0"/>
              <a:t>With Mindful Eating, be aware and present during the eating experience, without judgement.</a:t>
            </a:r>
          </a:p>
          <a:p>
            <a:pPr lvl="0"/>
            <a:endParaRPr lang="en-US" dirty="0"/>
          </a:p>
          <a:p>
            <a:pPr lvl="0"/>
            <a:endParaRPr lang="en-US" dirty="0"/>
          </a:p>
          <a:p>
            <a:endParaRPr lang="en-US" dirty="0"/>
          </a:p>
          <a:p>
            <a:pPr lvl="0"/>
            <a:endParaRPr lang="en-US" dirty="0">
              <a:sym typeface="Calibri"/>
            </a:endParaRPr>
          </a:p>
        </p:txBody>
      </p:sp>
      <p:sp>
        <p:nvSpPr>
          <p:cNvPr id="10" name="Slide Image Placeholder 9">
            <a:extLst>
              <a:ext uri="{FF2B5EF4-FFF2-40B4-BE49-F238E27FC236}">
                <a16:creationId xmlns:a16="http://schemas.microsoft.com/office/drawing/2014/main" id="{9175BA1A-83CD-AB7E-36DF-7B26C85E5048}"/>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76449172-F164-16B1-82CA-046732C3A3D9}"/>
              </a:ext>
            </a:extLst>
          </p:cNvPr>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1430171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dirty="0"/>
              <a:t>Activity!</a:t>
            </a:r>
          </a:p>
          <a:p>
            <a:pPr lvl="0"/>
            <a:r>
              <a:rPr lang="en-US" b="1" dirty="0"/>
              <a:t>Note: </a:t>
            </a:r>
            <a:r>
              <a:rPr lang="en-US" dirty="0"/>
              <a:t>Use this slide once you are ready to hand out the raisins.</a:t>
            </a:r>
          </a:p>
          <a:p>
            <a:pPr lvl="0"/>
            <a:r>
              <a:rPr lang="en-US" dirty="0"/>
              <a:t>We’ve included a raisin in your kit as it is non-perishable. When possible, work with the classroom educator to choose something that is seasonal and accessible to the school (through the BC Fruit and Vegetable program or from the school garden!) Apples, pears, cucumbers, and baby carrots are options that require little preparation and tend to be allergy-friendly. Bonus: a local (BC) food promotes environmental sustainability too! </a:t>
            </a:r>
          </a:p>
          <a:p>
            <a:pPr lvl="0"/>
            <a:endParaRPr lang="en-US" dirty="0"/>
          </a:p>
          <a:p>
            <a:pPr lvl="0"/>
            <a:r>
              <a:rPr lang="en-US" b="1" dirty="0"/>
              <a:t>Note: </a:t>
            </a:r>
            <a:r>
              <a:rPr lang="en-US" dirty="0"/>
              <a:t>Prepare the students for the activity before giving out the food. They are likely to want to eat the food right way. </a:t>
            </a:r>
          </a:p>
          <a:p>
            <a:pPr lvl="0"/>
            <a:endParaRPr lang="en-US" dirty="0"/>
          </a:p>
          <a:p>
            <a:pPr lvl="0"/>
            <a:r>
              <a:rPr lang="en-US" i="1" dirty="0"/>
              <a:t>We are going to do an activity. This activity will include using our 5 senses. Try not to eat it yet! Once we hand out the food, you will have to wait a few minutes before you can eat it- we are going to use our 5 senses to investigate it first. We are going to walk through the following steps together. </a:t>
            </a:r>
            <a:endParaRPr lang="en-US" dirty="0"/>
          </a:p>
          <a:p>
            <a:pPr lvl="0"/>
            <a:endParaRPr lang="en-US" b="1" dirty="0"/>
          </a:p>
          <a:p>
            <a:pPr lvl="0"/>
            <a:r>
              <a:rPr lang="en-US" b="1" i="0" dirty="0"/>
              <a:t>Talk the students through the mindful eating exercise: </a:t>
            </a:r>
            <a:r>
              <a:rPr lang="en-US" b="0" i="1" dirty="0"/>
              <a:t>Using Your 5 Senses think about:</a:t>
            </a:r>
          </a:p>
          <a:p>
            <a:pPr lvl="0"/>
            <a:r>
              <a:rPr lang="en-US" i="1" dirty="0"/>
              <a:t>Sight:  What does it look like? </a:t>
            </a:r>
            <a:r>
              <a:rPr lang="en-US" i="1" dirty="0">
                <a:sym typeface="Calibri"/>
              </a:rPr>
              <a:t>- shape, </a:t>
            </a:r>
            <a:r>
              <a:rPr lang="en-US" i="1" dirty="0" err="1">
                <a:sym typeface="Calibri"/>
              </a:rPr>
              <a:t>colour</a:t>
            </a:r>
            <a:r>
              <a:rPr lang="en-US" i="1" dirty="0">
                <a:sym typeface="Calibri"/>
              </a:rPr>
              <a:t>, size</a:t>
            </a:r>
          </a:p>
          <a:p>
            <a:pPr lvl="0"/>
            <a:r>
              <a:rPr lang="en-US" i="1" dirty="0"/>
              <a:t>Smell:  Aroma</a:t>
            </a:r>
          </a:p>
          <a:p>
            <a:pPr lvl="0"/>
            <a:r>
              <a:rPr lang="en-US" i="1" dirty="0"/>
              <a:t>Touch:  Describe the texture : </a:t>
            </a:r>
            <a:r>
              <a:rPr lang="en-US" i="1" dirty="0">
                <a:sym typeface="Calibri"/>
              </a:rPr>
              <a:t>in your hand, on your tongue, while chewing</a:t>
            </a:r>
          </a:p>
          <a:p>
            <a:pPr lvl="0"/>
            <a:r>
              <a:rPr lang="en-US" i="1" dirty="0"/>
              <a:t>Taste: Does it taste sweet, sour, salty, bitter?</a:t>
            </a:r>
          </a:p>
          <a:p>
            <a:pPr lvl="0"/>
            <a:r>
              <a:rPr lang="en-US" i="1" dirty="0"/>
              <a:t>Sound: what sounds do you hear when you chew?  </a:t>
            </a:r>
          </a:p>
          <a:p>
            <a:pPr lvl="0"/>
            <a:r>
              <a:rPr lang="en-US" i="1" dirty="0"/>
              <a:t>Mindful: where does this food come from? Where does the food waste go after we finish eating?</a:t>
            </a:r>
          </a:p>
          <a:p>
            <a:endParaRPr lang="en-US" dirty="0"/>
          </a:p>
        </p:txBody>
      </p:sp>
      <p:sp>
        <p:nvSpPr>
          <p:cNvPr id="10" name="Slide Image Placeholder 9">
            <a:extLst>
              <a:ext uri="{FF2B5EF4-FFF2-40B4-BE49-F238E27FC236}">
                <a16:creationId xmlns:a16="http://schemas.microsoft.com/office/drawing/2014/main" id="{B82FCFC5-C122-BE1E-3CD7-BBD1D1B836DA}"/>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E551AEC0-1618-8FE2-297E-87AB8D433133}"/>
              </a:ext>
            </a:extLst>
          </p:cNvPr>
          <p:cNvSpPr>
            <a:spLocks noGrp="1"/>
          </p:cNvSpPr>
          <p:nvPr>
            <p:ph type="sldNum" sz="quarter" idx="5"/>
          </p:nvPr>
        </p:nvSpPr>
        <p:spPr/>
        <p:txBody>
          <a:bodyPr/>
          <a:lstStyle/>
          <a:p>
            <a:fld id="{871B2431-D351-4C6E-A3CF-9DFAC0E3E050}" type="slidenum">
              <a:rPr lang="cs-CZ" smtClean="0"/>
              <a:t>12</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a:sym typeface="Calibri"/>
              </a:rPr>
              <a:t>Note: </a:t>
            </a:r>
            <a:r>
              <a:rPr lang="en-US" dirty="0">
                <a:sym typeface="Calibri"/>
              </a:rPr>
              <a:t>After doing the mindful eating activity, children reflect on what they noticed/what was new about the raisin that they hadn’t noticed before.</a:t>
            </a:r>
          </a:p>
          <a:p>
            <a:pPr lvl="0"/>
            <a:r>
              <a:rPr lang="en-US" i="0" dirty="0">
                <a:sym typeface="Calibri"/>
              </a:rPr>
              <a:t>Walk and Talk is an accessible activity for all students that gets the class moving and practicing building connections with others. Talking while walking has been shown to make it easier to talk and share feelings, ideas and thoughts. Use it to have students share ideas, brainstorm or problem solve - and watch the connections AND creative thinking grow!  </a:t>
            </a:r>
          </a:p>
          <a:p>
            <a:pPr lvl="0"/>
            <a:r>
              <a:rPr lang="en-US" dirty="0">
                <a:sym typeface="Calibri"/>
              </a:rPr>
              <a:t> </a:t>
            </a:r>
          </a:p>
          <a:p>
            <a:pPr lvl="0"/>
            <a:r>
              <a:rPr lang="en-US" b="1" dirty="0">
                <a:sym typeface="Calibri"/>
              </a:rPr>
              <a:t>Time to Complete : </a:t>
            </a:r>
            <a:r>
              <a:rPr lang="en-US" b="0" dirty="0">
                <a:sym typeface="Calibri"/>
              </a:rPr>
              <a:t>about 10 minutes</a:t>
            </a:r>
          </a:p>
          <a:p>
            <a:pPr lvl="0"/>
            <a:endParaRPr lang="en-US" dirty="0">
              <a:sym typeface="Calibri"/>
            </a:endParaRPr>
          </a:p>
          <a:p>
            <a:pPr lvl="0"/>
            <a:r>
              <a:rPr lang="en-US" b="1" dirty="0">
                <a:sym typeface="Calibri"/>
              </a:rPr>
              <a:t>Ingredients:</a:t>
            </a:r>
            <a:r>
              <a:rPr lang="en-US" dirty="0">
                <a:sym typeface="Calibri"/>
              </a:rPr>
              <a:t> A topic to discuss or share ideas about  &amp;  clear classroom perimeter  </a:t>
            </a:r>
          </a:p>
          <a:p>
            <a:pPr lvl="0"/>
            <a:r>
              <a:rPr lang="en-US" dirty="0">
                <a:sym typeface="Calibri"/>
              </a:rPr>
              <a:t> </a:t>
            </a:r>
            <a:br>
              <a:rPr lang="en-US" dirty="0">
                <a:sym typeface="Calibri"/>
              </a:rPr>
            </a:br>
            <a:r>
              <a:rPr lang="en-US" b="1" dirty="0">
                <a:sym typeface="Calibri"/>
              </a:rPr>
              <a:t>Method</a:t>
            </a:r>
            <a:r>
              <a:rPr lang="en-US" dirty="0">
                <a:sym typeface="Calibri"/>
              </a:rPr>
              <a:t>   </a:t>
            </a:r>
          </a:p>
          <a:p>
            <a:pPr lvl="0"/>
            <a:r>
              <a:rPr lang="en-US" dirty="0">
                <a:sym typeface="Calibri"/>
              </a:rPr>
              <a:t> 1. Pair students up and give them the following directions:  </a:t>
            </a:r>
          </a:p>
          <a:p>
            <a:pPr marL="171450" lvl="0" indent="-171450">
              <a:buFontTx/>
              <a:buChar char="-"/>
            </a:pPr>
            <a:r>
              <a:rPr lang="en-US" dirty="0">
                <a:sym typeface="Calibri"/>
              </a:rPr>
              <a:t>Walk the perimeter of the classroom  </a:t>
            </a:r>
          </a:p>
          <a:p>
            <a:pPr marL="171450" lvl="0" indent="-171450">
              <a:buFontTx/>
              <a:buChar char="-"/>
            </a:pPr>
            <a:r>
              <a:rPr lang="en-US" dirty="0">
                <a:sym typeface="Calibri"/>
              </a:rPr>
              <a:t>On lap #1 partner A shares what on what they noticed/what was new about the raisin that they hadn’t noticed before, and on lap #2 partner B shares their response on what they noticed/what was new about the raisin.</a:t>
            </a:r>
          </a:p>
          <a:p>
            <a:pPr marL="171450" lvl="0" indent="-171450">
              <a:buFontTx/>
              <a:buChar char="-"/>
            </a:pPr>
            <a:r>
              <a:rPr lang="en-US" dirty="0">
                <a:sym typeface="Calibri"/>
              </a:rPr>
              <a:t>Once 2 laps are completed - return to your seats.  </a:t>
            </a:r>
          </a:p>
          <a:p>
            <a:pPr lvl="0"/>
            <a:r>
              <a:rPr lang="en-US" dirty="0">
                <a:sym typeface="Calibri"/>
              </a:rPr>
              <a:t>2. Open a discussion by asking if anyone wants to share what they noticed about the raisin or how this activity was different to how they normally eat.</a:t>
            </a:r>
          </a:p>
          <a:p>
            <a:pPr lvl="0"/>
            <a:r>
              <a:rPr lang="en-US" dirty="0">
                <a:sym typeface="Calibri"/>
              </a:rPr>
              <a:t>3. Reflect as a </a:t>
            </a:r>
            <a:r>
              <a:rPr lang="en-US" i="0" dirty="0">
                <a:sym typeface="Calibri"/>
              </a:rPr>
              <a:t>class</a:t>
            </a:r>
            <a:r>
              <a:rPr lang="en-US" i="1" dirty="0">
                <a:sym typeface="Calibri"/>
              </a:rPr>
              <a:t>- </a:t>
            </a:r>
            <a:r>
              <a:rPr lang="en-US" i="1" dirty="0"/>
              <a:t>Mindful eating includes using our 5 senses to notice the </a:t>
            </a:r>
            <a:r>
              <a:rPr lang="en-US" i="1" dirty="0" err="1"/>
              <a:t>colour</a:t>
            </a:r>
            <a:r>
              <a:rPr lang="en-US" i="1" dirty="0"/>
              <a:t>, smell, texture, sound, and taste of a food. In your discussion with your partner, did you notice that the two of you discussed the 5 senses? Mindful eating also includes noticing our INTERNAL hunger cues.  </a:t>
            </a:r>
          </a:p>
          <a:p>
            <a:pPr lvl="0"/>
            <a:endParaRPr lang="en-US" dirty="0"/>
          </a:p>
        </p:txBody>
      </p:sp>
      <p:sp>
        <p:nvSpPr>
          <p:cNvPr id="10" name="Slide Image Placeholder 9">
            <a:extLst>
              <a:ext uri="{FF2B5EF4-FFF2-40B4-BE49-F238E27FC236}">
                <a16:creationId xmlns:a16="http://schemas.microsoft.com/office/drawing/2014/main" id="{1545F393-E9C0-03E0-E623-3BD2534A7FDF}"/>
              </a:ext>
            </a:extLst>
          </p:cNvPr>
          <p:cNvSpPr>
            <a:spLocks noGrp="1" noRot="1" noChangeAspect="1"/>
          </p:cNvSpPr>
          <p:nvPr>
            <p:ph type="sldImg"/>
          </p:nvPr>
        </p:nvSpPr>
        <p:spPr>
          <a:xfrm>
            <a:off x="2341563" y="161925"/>
            <a:ext cx="4911725" cy="2763838"/>
          </a:xfrm>
        </p:spPr>
      </p:sp>
      <p:sp>
        <p:nvSpPr>
          <p:cNvPr id="11" name="Slide Number Placeholder 10">
            <a:extLst>
              <a:ext uri="{FF2B5EF4-FFF2-40B4-BE49-F238E27FC236}">
                <a16:creationId xmlns:a16="http://schemas.microsoft.com/office/drawing/2014/main" id="{20624FE5-1F0E-4938-37B6-56480E66F2F1}"/>
              </a:ext>
            </a:extLst>
          </p:cNvPr>
          <p:cNvSpPr>
            <a:spLocks noGrp="1"/>
          </p:cNvSpPr>
          <p:nvPr>
            <p:ph type="sldNum" sz="quarter" idx="5"/>
          </p:nvPr>
        </p:nvSpPr>
        <p:spPr/>
        <p:txBody>
          <a:bodyPr/>
          <a:lstStyle/>
          <a:p>
            <a:fld id="{871B2431-D351-4C6E-A3CF-9DFAC0E3E050}" type="slidenum">
              <a:rPr lang="cs-CZ" smtClean="0"/>
              <a:t>13</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i="1" dirty="0"/>
              <a:t>Our body is incredible and has the ability to tell us what we need. It does this through signals all without us trying. The key is learning to recognize what it’s trying to tell us. Sometimes these signals are obvious, and other times it takes a bit of practice to understand what our body needs. </a:t>
            </a:r>
          </a:p>
          <a:p>
            <a:pPr lvl="0"/>
            <a:endParaRPr lang="en-US" i="1" dirty="0"/>
          </a:p>
          <a:p>
            <a:pPr lvl="0"/>
            <a:r>
              <a:rPr lang="en-US" i="1" dirty="0"/>
              <a:t>In addition to hunger, other internal body signals include sensations such as thirst and being tired.</a:t>
            </a:r>
          </a:p>
        </p:txBody>
      </p:sp>
      <p:sp>
        <p:nvSpPr>
          <p:cNvPr id="10" name="Slide Image Placeholder 9">
            <a:extLst>
              <a:ext uri="{FF2B5EF4-FFF2-40B4-BE49-F238E27FC236}">
                <a16:creationId xmlns:a16="http://schemas.microsoft.com/office/drawing/2014/main" id="{F6E4D135-EB01-2FA3-677F-275095B24317}"/>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56D51BF4-4182-C1B8-C7E0-CA4573FEDF1C}"/>
              </a:ext>
            </a:extLst>
          </p:cNvPr>
          <p:cNvSpPr>
            <a:spLocks noGrp="1"/>
          </p:cNvSpPr>
          <p:nvPr>
            <p:ph type="sldNum" sz="quarter" idx="5"/>
          </p:nvPr>
        </p:nvSpPr>
        <p:spPr/>
        <p:txBody>
          <a:bodyPr/>
          <a:lstStyle/>
          <a:p>
            <a:fld id="{871B2431-D351-4C6E-A3CF-9DFAC0E3E050}" type="slidenum">
              <a:rPr lang="cs-CZ" smtClean="0"/>
              <a:t>14</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i="1" dirty="0">
                <a:sym typeface="Calibri"/>
              </a:rPr>
              <a:t>As an example, let’s think about when our bodies need more fuel. We usually call this signal hunger. </a:t>
            </a:r>
          </a:p>
          <a:p>
            <a:pPr lvl="0"/>
            <a:endParaRPr lang="en-US" i="1" dirty="0">
              <a:sym typeface="Calibri"/>
            </a:endParaRPr>
          </a:p>
          <a:p>
            <a:pPr lvl="0"/>
            <a:r>
              <a:rPr lang="en-US" b="1" dirty="0">
                <a:sym typeface="Calibri"/>
              </a:rPr>
              <a:t>Note: </a:t>
            </a:r>
            <a:r>
              <a:rPr lang="en-US" dirty="0">
                <a:sym typeface="Calibri"/>
              </a:rPr>
              <a:t>Some questions for discussion with the class (Have students raise their hands, and toss them a beanbag when it’s their turn to answer):</a:t>
            </a:r>
          </a:p>
          <a:p>
            <a:pPr marL="171450" lvl="0" indent="-171450">
              <a:buFontTx/>
              <a:buChar char="-"/>
            </a:pPr>
            <a:r>
              <a:rPr lang="en-US" i="1" dirty="0">
                <a:sym typeface="Calibri"/>
              </a:rPr>
              <a:t>How do you know when you’re hungry? (e.g., can’t concentrate, headache. As one gets hungrier, there can be increased irritability and thoughts of food, then a growling stomach.)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1" dirty="0">
                <a:sym typeface="Calibri"/>
              </a:rPr>
              <a:t>When you’re hungry and you start eating food, how do those signals change? (e.g., happier, better mood, can think better, no stomach pain) - Hunger and fullness occur on a continuum.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1" dirty="0">
                <a:sym typeface="Calibri"/>
              </a:rPr>
              <a:t>How do you know when you’re thirsty? (</a:t>
            </a:r>
            <a:r>
              <a:rPr lang="en-US" i="1" dirty="0">
                <a:sym typeface="Calibri"/>
              </a:rPr>
              <a:t>e.g., dry mouth, dry lips, irritated, headache, can’t think well–after drinking water, you feel better).  As you drink water, how do these signals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ym typeface="Calibri"/>
            </a:endParaRPr>
          </a:p>
          <a:p>
            <a:pPr lvl="0"/>
            <a:r>
              <a:rPr lang="en-US" i="1" dirty="0"/>
              <a:t>Hunger and fullness occur on a continuum. How can you tell when you’re hungry, satisfied, full?</a:t>
            </a:r>
          </a:p>
          <a:p>
            <a:pPr lvl="0"/>
            <a:r>
              <a:rPr lang="en-US" i="1" dirty="0"/>
              <a:t>Sometimes we feel hunger, thirst, and emotional upset all at the same time. </a:t>
            </a:r>
            <a:r>
              <a:rPr lang="en-US" i="1" dirty="0">
                <a:sym typeface="Calibri"/>
              </a:rPr>
              <a:t>Your body gives you signals or cues about what is going on in your body. Sensations such as being cold, hungry, thirsty, or needing to go to the bathroom tell you that you need something.  </a:t>
            </a:r>
          </a:p>
          <a:p>
            <a:pPr lvl="0"/>
            <a:endParaRPr lang="en-US" i="1" dirty="0">
              <a:sym typeface="Calibri"/>
            </a:endParaRPr>
          </a:p>
          <a:p>
            <a:pPr lvl="0"/>
            <a:r>
              <a:rPr lang="en-US" i="1" dirty="0">
                <a:sym typeface="Calibri"/>
              </a:rPr>
              <a:t>What are some reasons we might feel uncomfortable, and what might our bodies be saying that we need? These needs could be physical or emotional. </a:t>
            </a:r>
          </a:p>
          <a:p>
            <a:pPr lvl="0"/>
            <a:endParaRPr lang="en-US" i="1" dirty="0">
              <a:sym typeface="Calibri"/>
            </a:endParaRPr>
          </a:p>
          <a:p>
            <a:pPr lvl="0"/>
            <a:r>
              <a:rPr lang="en-US" b="1" dirty="0">
                <a:sym typeface="Calibri"/>
                <a:hlinkClick r:id="rId3">
                  <a:extLst>
                    <a:ext uri="{A12FA001-AC4F-418D-AE19-62706E023703}">
                      <ahyp:hlinkClr xmlns:ahyp="http://schemas.microsoft.com/office/drawing/2018/hyperlinkcolor" val="tx"/>
                    </a:ext>
                  </a:extLst>
                </a:hlinkClick>
              </a:rPr>
              <a:t> Note: </a:t>
            </a:r>
            <a:r>
              <a:rPr lang="en-US" dirty="0">
                <a:sym typeface="Calibri"/>
                <a:hlinkClick r:id="rId3">
                  <a:extLst>
                    <a:ext uri="{A12FA001-AC4F-418D-AE19-62706E023703}">
                      <ahyp:hlinkClr xmlns:ahyp="http://schemas.microsoft.com/office/drawing/2018/hyperlinkcolor" val="tx"/>
                    </a:ext>
                  </a:extLst>
                </a:hlinkClick>
              </a:rPr>
              <a:t>Self-regulation</a:t>
            </a:r>
            <a:r>
              <a:rPr lang="en-US" dirty="0">
                <a:sym typeface="Calibri"/>
              </a:rPr>
              <a:t>—includes managing physical (biological) needs and emotional needs.</a:t>
            </a:r>
          </a:p>
          <a:p>
            <a:pPr lvl="0"/>
            <a:endParaRPr lang="en-US" dirty="0">
              <a:sym typeface="Calibri"/>
            </a:endParaRPr>
          </a:p>
          <a:p>
            <a:pPr lvl="0"/>
            <a:r>
              <a:rPr lang="en-US" i="1" dirty="0">
                <a:sym typeface="Calibri"/>
              </a:rPr>
              <a:t>When you feel some of these signals, check in and ask yourself: “what is my body saying that it needs right now?” This can be done anywhere, at any time. </a:t>
            </a:r>
          </a:p>
          <a:p>
            <a:pPr lvl="0"/>
            <a:r>
              <a:rPr lang="en-US" i="1" dirty="0">
                <a:sym typeface="Calibri"/>
              </a:rPr>
              <a:t>You will feel better when you take steps to meet your needs—physical (biological) and emotional.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ym typeface="Calibri"/>
            </a:endParaRPr>
          </a:p>
        </p:txBody>
      </p:sp>
      <p:sp>
        <p:nvSpPr>
          <p:cNvPr id="10" name="Slide Image Placeholder 9">
            <a:extLst>
              <a:ext uri="{FF2B5EF4-FFF2-40B4-BE49-F238E27FC236}">
                <a16:creationId xmlns:a16="http://schemas.microsoft.com/office/drawing/2014/main" id="{ECA6820E-5BFB-84D0-9605-DEBDE20AC24E}"/>
              </a:ext>
            </a:extLst>
          </p:cNvPr>
          <p:cNvSpPr>
            <a:spLocks noGrp="1" noRot="1" noChangeAspect="1"/>
          </p:cNvSpPr>
          <p:nvPr>
            <p:ph type="sldImg"/>
          </p:nvPr>
        </p:nvSpPr>
        <p:spPr>
          <a:xfrm>
            <a:off x="2341563" y="161925"/>
            <a:ext cx="4911725" cy="2763838"/>
          </a:xfrm>
        </p:spPr>
      </p:sp>
      <p:sp>
        <p:nvSpPr>
          <p:cNvPr id="11" name="Slide Number Placeholder 10">
            <a:extLst>
              <a:ext uri="{FF2B5EF4-FFF2-40B4-BE49-F238E27FC236}">
                <a16:creationId xmlns:a16="http://schemas.microsoft.com/office/drawing/2014/main" id="{6C49E8BB-0805-8D02-06B9-0E136EE7B2A3}"/>
              </a:ext>
            </a:extLst>
          </p:cNvPr>
          <p:cNvSpPr>
            <a:spLocks noGrp="1"/>
          </p:cNvSpPr>
          <p:nvPr>
            <p:ph type="sldNum" sz="quarter" idx="5"/>
          </p:nvPr>
        </p:nvSpPr>
        <p:spPr/>
        <p:txBody>
          <a:bodyPr/>
          <a:lstStyle/>
          <a:p>
            <a:fld id="{871B2431-D351-4C6E-A3CF-9DFAC0E3E050}" type="slidenum">
              <a:rPr lang="cs-CZ" smtClean="0"/>
              <a:t>15</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dirty="0"/>
              <a:t>One way to take care of ourselves is to respond to our body’s signals that tell us what it needs! When we respond according to our body’s signals, we often feel better. </a:t>
            </a:r>
          </a:p>
          <a:p>
            <a:endParaRPr lang="en-US" i="1" dirty="0"/>
          </a:p>
          <a:p>
            <a:r>
              <a:rPr lang="en-US" i="1" dirty="0"/>
              <a:t>For example, when we feel tired, our body is usually telling us that it needs sleep or rest! </a:t>
            </a:r>
          </a:p>
          <a:p>
            <a:pPr lvl="0"/>
            <a:r>
              <a:rPr lang="en-US" i="1" dirty="0"/>
              <a:t>However, sometimes we can have these signals mixed up. For example, we may eat when in fact we are dehydrated or tired. </a:t>
            </a:r>
          </a:p>
          <a:p>
            <a:pPr lvl="0"/>
            <a:r>
              <a:rPr lang="en-US" i="1" dirty="0"/>
              <a:t>In order to understand our signals correctly - we </a:t>
            </a:r>
            <a:r>
              <a:rPr lang="en-US" i="1" dirty="0">
                <a:sym typeface="Calibri"/>
              </a:rPr>
              <a:t>need enough and good sleep and physical activity! </a:t>
            </a:r>
          </a:p>
          <a:p>
            <a:pPr lvl="0"/>
            <a:endParaRPr lang="en-US" dirty="0"/>
          </a:p>
          <a:p>
            <a:pPr lvl="0"/>
            <a:r>
              <a:rPr lang="en-US" i="1" dirty="0"/>
              <a:t>Sometimes we feel hunger, thirst, and emotional upset all at the same time. </a:t>
            </a:r>
          </a:p>
          <a:p>
            <a:pPr lvl="0"/>
            <a:endParaRPr lang="en-US" i="1" dirty="0"/>
          </a:p>
          <a:p>
            <a:pPr lvl="0"/>
            <a:r>
              <a:rPr lang="en-US" i="1" dirty="0"/>
              <a:t>When we are experiencing difficult emotions, sometimes we feel better by talking about it or when we get a hug. </a:t>
            </a:r>
          </a:p>
          <a:p>
            <a:pPr lvl="0"/>
            <a:endParaRPr lang="en-US" dirty="0"/>
          </a:p>
          <a:p>
            <a:pPr lvl="0"/>
            <a:r>
              <a:rPr lang="en-US" b="1" dirty="0"/>
              <a:t>Note: </a:t>
            </a:r>
            <a:r>
              <a:rPr lang="en-US" dirty="0"/>
              <a:t>The first 3 examples of uncomfortable sensations that we talked about are physical needs (hunger, thirst, fatigue). The last one is emotional–what are some coping strategies you use when you are sad, angry, upset?  E.g., talk to a trusted adult or friend; draw; listen to music; get fresh air.</a:t>
            </a:r>
          </a:p>
          <a:p>
            <a:pPr lvl="0"/>
            <a:r>
              <a:rPr lang="en-US" dirty="0"/>
              <a:t>Neurodivergence can affect how attuned people are to internal cues.</a:t>
            </a:r>
          </a:p>
          <a:p>
            <a:pPr lvl="0"/>
            <a:endParaRPr lang="en-US" dirty="0"/>
          </a:p>
          <a:p>
            <a:pPr lvl="0"/>
            <a:r>
              <a:rPr lang="en-US" dirty="0"/>
              <a:t>It can be hard for grade 2s to understand their body signals. But you can equate some of these more complex signals (hungry, full, emotional upset) to what grade 2s understand already: knowing when you’re too hot/too cold or when you have to go to the bathroom. </a:t>
            </a:r>
          </a:p>
          <a:p>
            <a:endParaRPr lang="en-US" dirty="0"/>
          </a:p>
        </p:txBody>
      </p:sp>
      <p:sp>
        <p:nvSpPr>
          <p:cNvPr id="10" name="Slide Image Placeholder 9">
            <a:extLst>
              <a:ext uri="{FF2B5EF4-FFF2-40B4-BE49-F238E27FC236}">
                <a16:creationId xmlns:a16="http://schemas.microsoft.com/office/drawing/2014/main" id="{CB681DB3-F110-DE75-F944-495A7D202618}"/>
              </a:ext>
            </a:extLst>
          </p:cNvPr>
          <p:cNvSpPr>
            <a:spLocks noGrp="1" noRot="1" noChangeAspect="1"/>
          </p:cNvSpPr>
          <p:nvPr>
            <p:ph type="sldImg"/>
          </p:nvPr>
        </p:nvSpPr>
        <p:spPr>
          <a:xfrm>
            <a:off x="2341563" y="161925"/>
            <a:ext cx="4911725" cy="2763838"/>
          </a:xfrm>
        </p:spPr>
      </p:sp>
      <p:sp>
        <p:nvSpPr>
          <p:cNvPr id="11" name="Slide Number Placeholder 10">
            <a:extLst>
              <a:ext uri="{FF2B5EF4-FFF2-40B4-BE49-F238E27FC236}">
                <a16:creationId xmlns:a16="http://schemas.microsoft.com/office/drawing/2014/main" id="{7290016B-A10F-B302-B4EB-B2FBD9081DF9}"/>
              </a:ext>
            </a:extLst>
          </p:cNvPr>
          <p:cNvSpPr>
            <a:spLocks noGrp="1"/>
          </p:cNvSpPr>
          <p:nvPr>
            <p:ph type="sldNum" sz="quarter" idx="5"/>
          </p:nvPr>
        </p:nvSpPr>
        <p:spPr/>
        <p:txBody>
          <a:bodyPr/>
          <a:lstStyle/>
          <a:p>
            <a:fld id="{871B2431-D351-4C6E-A3CF-9DFAC0E3E050}" type="slidenum">
              <a:rPr lang="cs-CZ" smtClean="0"/>
              <a:t>16</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a:t>Engage the class: </a:t>
            </a:r>
          </a:p>
          <a:p>
            <a:pPr lvl="0"/>
            <a:r>
              <a:rPr lang="en-US" i="1" dirty="0"/>
              <a:t>What are some other ways you can take care of yourself when these big emotions come your way? </a:t>
            </a:r>
          </a:p>
          <a:p>
            <a:pPr lvl="0"/>
            <a:endParaRPr lang="en-US" i="1" dirty="0"/>
          </a:p>
          <a:p>
            <a:pPr lvl="0"/>
            <a:r>
              <a:rPr lang="en-US" i="1" dirty="0"/>
              <a:t>Great ideas class! As we learned from each other today, there are so many things that can help us feel better when we are not feeling great. </a:t>
            </a:r>
          </a:p>
          <a:p>
            <a:pPr lvl="0"/>
            <a:r>
              <a:rPr lang="en-US" i="1" dirty="0"/>
              <a:t>Sometimes it’s by moving our bodies, or doing something we enjoy, or spending time with people we care about and care about us. </a:t>
            </a:r>
          </a:p>
          <a:p>
            <a:pPr lvl="0"/>
            <a:endParaRPr lang="en-US" i="1" dirty="0"/>
          </a:p>
          <a:p>
            <a:pPr lvl="0"/>
            <a:r>
              <a:rPr lang="en-US" i="1" dirty="0"/>
              <a:t>These are great ideas to keep in mind! Checking in with ourselves – How am I feeling? What is my body telling me? And what can I do to take care of myself right now? – can be powerful things to help us feel happy and healthy! </a:t>
            </a:r>
          </a:p>
          <a:p>
            <a:pPr lvl="0"/>
            <a:endParaRPr lang="en-US" dirty="0"/>
          </a:p>
          <a:p>
            <a:pPr lvl="0"/>
            <a:r>
              <a:rPr lang="en-US" b="1" dirty="0"/>
              <a:t>Notes: </a:t>
            </a:r>
            <a:r>
              <a:rPr lang="en-US" dirty="0"/>
              <a:t>not everyone has a pet to snuggle, providing a few options would make it more inclusive (e.g. “someone special”, “a stuffy”, or “a pet”). Emphasize here that everyone has different strategies that work for them- we are all diverse! </a:t>
            </a:r>
          </a:p>
        </p:txBody>
      </p:sp>
      <p:sp>
        <p:nvSpPr>
          <p:cNvPr id="10" name="Slide Image Placeholder 9">
            <a:extLst>
              <a:ext uri="{FF2B5EF4-FFF2-40B4-BE49-F238E27FC236}">
                <a16:creationId xmlns:a16="http://schemas.microsoft.com/office/drawing/2014/main" id="{EF647FB8-D547-5FCE-F299-92986B0939F6}"/>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0E671F31-C5C1-4979-AF8C-92A783E07A2A}"/>
              </a:ext>
            </a:extLst>
          </p:cNvPr>
          <p:cNvSpPr>
            <a:spLocks noGrp="1"/>
          </p:cNvSpPr>
          <p:nvPr>
            <p:ph type="sldNum" sz="quarter" idx="5"/>
          </p:nvPr>
        </p:nvSpPr>
        <p:spPr/>
        <p:txBody>
          <a:bodyPr/>
          <a:lstStyle/>
          <a:p>
            <a:fld id="{871B2431-D351-4C6E-A3CF-9DFAC0E3E050}" type="slidenum">
              <a:rPr lang="cs-CZ" smtClean="0"/>
              <a:t>17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dirty="0"/>
              <a:t>Notes: </a:t>
            </a:r>
            <a:r>
              <a:rPr lang="en-US" dirty="0"/>
              <a:t>Have students say this message with you. </a:t>
            </a:r>
          </a:p>
          <a:p>
            <a:r>
              <a:rPr lang="en-US" i="1" dirty="0">
                <a:sym typeface="Calibri"/>
              </a:rPr>
              <a:t>Movement makes:  </a:t>
            </a:r>
          </a:p>
          <a:p>
            <a:r>
              <a:rPr lang="en-US" i="1" dirty="0">
                <a:sym typeface="Calibri"/>
              </a:rPr>
              <a:t>Our bodies healthier! </a:t>
            </a:r>
          </a:p>
          <a:p>
            <a:r>
              <a:rPr lang="en-US" i="1" dirty="0">
                <a:sym typeface="Calibri"/>
              </a:rPr>
              <a:t>Our brains better learners!  </a:t>
            </a:r>
            <a:br>
              <a:rPr lang="en-US" i="1" dirty="0">
                <a:sym typeface="Calibri"/>
              </a:rPr>
            </a:br>
            <a:r>
              <a:rPr lang="en-US" i="1" dirty="0">
                <a:sym typeface="Calibri"/>
              </a:rPr>
              <a:t>Our bodies calmer and happier! </a:t>
            </a:r>
          </a:p>
          <a:p>
            <a:endParaRPr lang="en-US" dirty="0">
              <a:sym typeface="Calibri"/>
            </a:endParaRPr>
          </a:p>
          <a:p>
            <a:r>
              <a:rPr lang="en-US" b="1" dirty="0">
                <a:sym typeface="Calibri"/>
              </a:rPr>
              <a:t>Note: </a:t>
            </a:r>
            <a:r>
              <a:rPr lang="en-US" dirty="0">
                <a:sym typeface="Calibri"/>
              </a:rPr>
              <a:t>Thank the class for their engagement and sharing. Let them know that their teacher may continue to bring some of the fun activities into their classrooms. </a:t>
            </a:r>
          </a:p>
          <a:p>
            <a:endParaRPr lang="en-US" dirty="0">
              <a:sym typeface="Calibri"/>
            </a:endParaRPr>
          </a:p>
          <a:p>
            <a:r>
              <a:rPr lang="en-US" dirty="0">
                <a:sym typeface="Calibri"/>
              </a:rPr>
              <a:t>The module manual accompanying these lecture slides can be left with the teacher as a reminder of the key concepts and as a tool to confidently bring these lessons into their classroom. Follow up with the teacher on sending them any lesson plans or supportive material. </a:t>
            </a:r>
          </a:p>
          <a:p>
            <a:endParaRPr lang="en-US" dirty="0"/>
          </a:p>
        </p:txBody>
      </p:sp>
      <p:sp>
        <p:nvSpPr>
          <p:cNvPr id="4" name="Slide Image Placeholder 3">
            <a:extLst>
              <a:ext uri="{FF2B5EF4-FFF2-40B4-BE49-F238E27FC236}">
                <a16:creationId xmlns:a16="http://schemas.microsoft.com/office/drawing/2014/main" id="{EF824A04-4B45-3249-CAAA-BB337E93C832}"/>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Image Placeholder 8">
            <a:extLst>
              <a:ext uri="{FF2B5EF4-FFF2-40B4-BE49-F238E27FC236}">
                <a16:creationId xmlns:a16="http://schemas.microsoft.com/office/drawing/2014/main" id="{AB519AEB-FABD-C641-BC00-912CE00663B2}"/>
              </a:ext>
            </a:extLst>
          </p:cNvPr>
          <p:cNvSpPr>
            <a:spLocks noGrp="1" noRot="1" noChangeAspect="1"/>
          </p:cNvSpPr>
          <p:nvPr>
            <p:ph type="sldImg"/>
          </p:nvPr>
        </p:nvSpPr>
        <p:spPr/>
      </p:sp>
      <p:sp>
        <p:nvSpPr>
          <p:cNvPr id="10" name="Slide Number Placeholder 9">
            <a:extLst>
              <a:ext uri="{FF2B5EF4-FFF2-40B4-BE49-F238E27FC236}">
                <a16:creationId xmlns:a16="http://schemas.microsoft.com/office/drawing/2014/main" id="{83B0335A-6D7E-56C1-9A2B-7719A277549A}"/>
              </a:ext>
            </a:extLst>
          </p:cNvPr>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1121623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9E245426-4977-26BB-9A57-FDB7896CDB16}"/>
              </a:ext>
            </a:extLst>
          </p:cNvPr>
          <p:cNvSpPr>
            <a:spLocks noGrp="1"/>
          </p:cNvSpPr>
          <p:nvPr>
            <p:ph type="body" idx="1"/>
          </p:nvPr>
        </p:nvSpPr>
        <p:spPr/>
        <p:txBody>
          <a:bodyPr/>
          <a:lstStyle/>
          <a:p>
            <a:r>
              <a:rPr lang="en-CA" sz="1800" b="1" dirty="0">
                <a:effectLst/>
                <a:latin typeface="Calibri" panose="020F0502020204030204" pitchFamily="34" charset="0"/>
                <a:ea typeface="Calibri" panose="020F0502020204030204" pitchFamily="34" charset="0"/>
              </a:rPr>
              <a:t>Introduce yourself as a PHN—Name, Role--</a:t>
            </a:r>
            <a:r>
              <a:rPr lang="en-US" sz="1800" b="1" dirty="0">
                <a:solidFill>
                  <a:srgbClr val="000000"/>
                </a:solidFill>
                <a:effectLst/>
                <a:latin typeface="Calibri" panose="020F0502020204030204" pitchFamily="34" charset="0"/>
                <a:ea typeface="Calibri" panose="020F0502020204030204" pitchFamily="34" charset="0"/>
              </a:rPr>
              <a:t>Who you are, what you do, why you're here, and a fun fact</a:t>
            </a:r>
            <a:r>
              <a:rPr lang="en-US" sz="1800" dirty="0">
                <a:solidFill>
                  <a:srgbClr val="000000"/>
                </a:solidFill>
                <a:effectLst/>
                <a:latin typeface="Calibri" panose="020F0502020204030204" pitchFamily="34" charset="0"/>
                <a:ea typeface="Calibri" panose="020F0502020204030204" pitchFamily="34" charset="0"/>
              </a:rPr>
              <a:t>. Option: add a photo of pet, hobby, or fun fact</a:t>
            </a:r>
            <a:endParaRPr lang="en-CA" sz="1800" dirty="0">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Calibri" panose="020F0502020204030204" pitchFamily="34" charset="0"/>
              </a:rPr>
              <a:t> </a:t>
            </a:r>
            <a:endParaRPr lang="en-CA" sz="1800" dirty="0">
              <a:effectLst/>
              <a:latin typeface="Calibri" panose="020F0502020204030204" pitchFamily="34" charset="0"/>
              <a:ea typeface="Calibri" panose="020F0502020204030204" pitchFamily="34" charset="0"/>
            </a:endParaRPr>
          </a:p>
          <a:p>
            <a:r>
              <a:rPr lang="en-CA" sz="1800" dirty="0">
                <a:solidFill>
                  <a:srgbClr val="000000"/>
                </a:solidFill>
                <a:effectLst/>
                <a:latin typeface="Calibri" panose="020F0502020204030204" pitchFamily="34" charset="0"/>
                <a:ea typeface="Calibri" panose="020F0502020204030204" pitchFamily="34" charset="0"/>
              </a:rPr>
              <a:t>Share something with the students that will help build rapport (e.g., mention that you have a cat or dog, or you like to play soccer, or explain why you’re passionate about health promotion). </a:t>
            </a:r>
            <a:endParaRPr lang="en-CA" sz="1800" dirty="0"/>
          </a:p>
        </p:txBody>
      </p:sp>
      <p:sp>
        <p:nvSpPr>
          <p:cNvPr id="9" name="Slide Image Placeholder 8">
            <a:extLst>
              <a:ext uri="{FF2B5EF4-FFF2-40B4-BE49-F238E27FC236}">
                <a16:creationId xmlns:a16="http://schemas.microsoft.com/office/drawing/2014/main" id="{D543975C-A412-C5AB-B0F9-4CC6541D125A}"/>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1746278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a:sym typeface="Calibri"/>
              </a:rPr>
              <a:t>Notes: </a:t>
            </a:r>
          </a:p>
          <a:p>
            <a:pPr lvl="0"/>
            <a:r>
              <a:rPr lang="en-US" dirty="0">
                <a:sym typeface="Calibri"/>
              </a:rPr>
              <a:t>This module complements the self-regulation initiatives that educators are doing already, including social-emotional learning. Mindful eating (which includes “how” we eat) involves noticing the characteristics of the food we are eating, using our 5 senses, noticing the signals in our body, and recognizing what those internal cues are telling us. This lesson teaches students to notice the external appearance, smell, </a:t>
            </a:r>
            <a:r>
              <a:rPr lang="en-US" dirty="0" err="1">
                <a:sym typeface="Calibri"/>
              </a:rPr>
              <a:t>flavour</a:t>
            </a:r>
            <a:r>
              <a:rPr lang="en-US" dirty="0">
                <a:sym typeface="Calibri"/>
              </a:rPr>
              <a:t>, and textures of food, as well as the internal signals inside their bodies. The goal of this module is to translate information from one’s body into body wisdom–In plain language, students will learn to listen to their bodies, and take steps to meet their needs. Cultivate healthy attitudes and </a:t>
            </a:r>
            <a:r>
              <a:rPr lang="en-US" dirty="0" err="1">
                <a:sym typeface="Calibri"/>
              </a:rPr>
              <a:t>behaviours</a:t>
            </a:r>
            <a:r>
              <a:rPr lang="en-US" dirty="0">
                <a:sym typeface="Calibri"/>
              </a:rPr>
              <a:t> around food, body image, and self-care (including sleep and physical activity).  </a:t>
            </a:r>
            <a:endParaRPr lang="en-US" dirty="0"/>
          </a:p>
        </p:txBody>
      </p:sp>
      <p:sp>
        <p:nvSpPr>
          <p:cNvPr id="10" name="Slide Image Placeholder 9">
            <a:extLst>
              <a:ext uri="{FF2B5EF4-FFF2-40B4-BE49-F238E27FC236}">
                <a16:creationId xmlns:a16="http://schemas.microsoft.com/office/drawing/2014/main" id="{9099FF2D-9D67-182B-7919-AD5B30C1AB03}"/>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B4C4CE40-E510-6782-36F2-8A5E512B351C}"/>
              </a:ext>
            </a:extLst>
          </p:cNvPr>
          <p:cNvSpPr>
            <a:spLocks noGrp="1"/>
          </p:cNvSpPr>
          <p:nvPr>
            <p:ph type="sldNum" sz="quarter" idx="5"/>
          </p:nvPr>
        </p:nvSpPr>
        <p:spPr/>
        <p:txBody>
          <a:bodyPr/>
          <a:lstStyle/>
          <a:p>
            <a:fld id="{871B2431-D351-4C6E-A3CF-9DFAC0E3E050}" type="slidenum">
              <a:rPr lang="cs-CZ" smtClean="0"/>
              <a:t>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Notes: </a:t>
            </a:r>
          </a:p>
          <a:p>
            <a:r>
              <a:rPr lang="en-US" dirty="0"/>
              <a:t>A territory acknowledgement is a relational process. This means that the meaning and purpose changes across time and space, and with the specific context in which it takes place. Take some time to learn about the territory on which the school you are in is situated and connect the </a:t>
            </a:r>
            <a:r>
              <a:rPr lang="en-US" dirty="0" err="1"/>
              <a:t>honouring</a:t>
            </a:r>
            <a:r>
              <a:rPr lang="en-US" dirty="0"/>
              <a:t> to the context of the classroom and module concepts.  We encourage you to expand upon your territory acknowledgements in a meaningful way. </a:t>
            </a:r>
            <a:endParaRPr lang="en-CA" dirty="0"/>
          </a:p>
        </p:txBody>
      </p:sp>
      <p:sp>
        <p:nvSpPr>
          <p:cNvPr id="7" name="Slide Image Placeholder 6">
            <a:extLst>
              <a:ext uri="{FF2B5EF4-FFF2-40B4-BE49-F238E27FC236}">
                <a16:creationId xmlns:a16="http://schemas.microsoft.com/office/drawing/2014/main" id="{99A51AB0-8930-13A5-3846-8B49E2B04B31}"/>
              </a:ext>
            </a:extLst>
          </p:cNvPr>
          <p:cNvSpPr>
            <a:spLocks noGrp="1" noRot="1" noChangeAspect="1"/>
          </p:cNvSpPr>
          <p:nvPr>
            <p:ph type="sldImg"/>
          </p:nvPr>
        </p:nvSpPr>
        <p:spPr/>
      </p:sp>
      <p:sp>
        <p:nvSpPr>
          <p:cNvPr id="8" name="Slide Number Placeholder 7">
            <a:extLst>
              <a:ext uri="{FF2B5EF4-FFF2-40B4-BE49-F238E27FC236}">
                <a16:creationId xmlns:a16="http://schemas.microsoft.com/office/drawing/2014/main" id="{9748CED9-4983-864E-A977-9AEB0CA2005B}"/>
              </a:ext>
            </a:extLst>
          </p:cNvPr>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115189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a:t>Ask the class: </a:t>
            </a:r>
          </a:p>
          <a:p>
            <a:pPr lvl="0"/>
            <a:r>
              <a:rPr lang="en-US" i="1" dirty="0"/>
              <a:t>How are you feeling right now? </a:t>
            </a:r>
          </a:p>
          <a:p>
            <a:pPr lvl="0"/>
            <a:endParaRPr lang="en-US" dirty="0">
              <a:sym typeface="Calibri"/>
            </a:endParaRPr>
          </a:p>
          <a:p>
            <a:pPr lvl="0"/>
            <a:r>
              <a:rPr lang="en-US" b="1" dirty="0"/>
              <a:t>Notes: </a:t>
            </a:r>
          </a:p>
          <a:p>
            <a:pPr lvl="0"/>
            <a:r>
              <a:rPr lang="en-US" dirty="0"/>
              <a:t>When asking the class how they’re feeling, connect it to physical, emotional and social state  </a:t>
            </a:r>
          </a:p>
          <a:p>
            <a:pPr lvl="0"/>
            <a:r>
              <a:rPr lang="en-US" dirty="0"/>
              <a:t>If the class seems keen to listen, can introduce the “body scan” technique, scanning from head-to-toe </a:t>
            </a:r>
          </a:p>
          <a:p>
            <a:pPr lvl="1"/>
            <a:r>
              <a:rPr lang="en-US" dirty="0"/>
              <a:t>Ask the class: </a:t>
            </a:r>
            <a:r>
              <a:rPr lang="en-US" i="1" dirty="0"/>
              <a:t>how is my brain (thoughts), how is my throat and mouth feeling (thirst), how is my stomach (hunger, stress), and down to the toes (do I feel stiff? Does my body need some movement?) </a:t>
            </a:r>
          </a:p>
          <a:p>
            <a:pPr lvl="1"/>
            <a:endParaRPr lang="en-US" i="1" dirty="0"/>
          </a:p>
          <a:p>
            <a:pPr lvl="0"/>
            <a:r>
              <a:rPr lang="en-US" dirty="0"/>
              <a:t>If the class looks they need a movement break, you can name specific feelings (e.g. hungry, excited, tired, </a:t>
            </a:r>
            <a:r>
              <a:rPr lang="en-US" dirty="0" err="1"/>
              <a:t>etc</a:t>
            </a:r>
            <a:r>
              <a:rPr lang="en-US" dirty="0"/>
              <a:t>) and invite students to do a star jump if they are feeling what you describe</a:t>
            </a:r>
          </a:p>
          <a:p>
            <a:pPr lvl="1"/>
            <a:r>
              <a:rPr lang="en-US" dirty="0"/>
              <a:t>I.e. “Do a star jump if you are…..” (thirsty, tired, awake, excited, hungry, happy) </a:t>
            </a:r>
          </a:p>
          <a:p>
            <a:pPr lvl="1"/>
            <a:endParaRPr lang="en-US" dirty="0"/>
          </a:p>
          <a:p>
            <a:pPr lvl="0"/>
            <a:r>
              <a:rPr lang="en-US" dirty="0"/>
              <a:t>Pay attention to students that seem to be having a hard time and follow up with the student or teacher after the class as appropriate </a:t>
            </a:r>
          </a:p>
        </p:txBody>
      </p:sp>
      <p:sp>
        <p:nvSpPr>
          <p:cNvPr id="10" name="Slide Image Placeholder 9">
            <a:extLst>
              <a:ext uri="{FF2B5EF4-FFF2-40B4-BE49-F238E27FC236}">
                <a16:creationId xmlns:a16="http://schemas.microsoft.com/office/drawing/2014/main" id="{7BE75358-EEEE-50D4-4372-77986FA916DE}"/>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7B315E8F-A6CC-8275-E943-E5771A3EEC52}"/>
              </a:ext>
            </a:extLst>
          </p:cNvPr>
          <p:cNvSpPr>
            <a:spLocks noGrp="1"/>
          </p:cNvSpPr>
          <p:nvPr>
            <p:ph type="sldNum" sz="quarter" idx="5"/>
          </p:nvPr>
        </p:nvSpPr>
        <p:spPr/>
        <p:txBody>
          <a:body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dirty="0">
                <a:sym typeface="Calibri"/>
              </a:rPr>
              <a:t>Note: </a:t>
            </a:r>
            <a:r>
              <a:rPr lang="en-US" dirty="0">
                <a:sym typeface="Calibri"/>
              </a:rPr>
              <a:t>This is a review of what was covered in previous sessions (i.e. what is physical health? What are the key components and how do they connect?). It is also a transition to focusing on self-regulation and understanding body’s signals (to talk about food, and water) </a:t>
            </a:r>
            <a:br>
              <a:rPr lang="en-US" dirty="0">
                <a:sym typeface="Calibri"/>
              </a:rPr>
            </a:br>
            <a:endParaRPr lang="en-US" dirty="0">
              <a:sym typeface="Calibri"/>
            </a:endParaRPr>
          </a:p>
          <a:p>
            <a:pPr lvl="0"/>
            <a:r>
              <a:rPr lang="en-US" i="1" dirty="0">
                <a:sym typeface="Calibri"/>
              </a:rPr>
              <a:t>In the last two sessions, learned about what physical literacy is, that movement makes us happy and healthy, and we’ve been practicing those physical literacy skills so that we can be more confident and have more fun while moving. </a:t>
            </a:r>
          </a:p>
          <a:p>
            <a:pPr lvl="0"/>
            <a:r>
              <a:rPr lang="en-US" i="1" dirty="0">
                <a:sym typeface="Calibri"/>
              </a:rPr>
              <a:t>Dr. Seuss told us that “we have brains in our heads, and feet in our shoes, and we can steer ourselves in any direction we choose!” We choose to be happy and healthy so that we can have fun with our friends and family! </a:t>
            </a:r>
          </a:p>
          <a:p>
            <a:pPr lvl="0"/>
            <a:endParaRPr lang="en-US" dirty="0">
              <a:sym typeface="Calibri"/>
            </a:endParaRPr>
          </a:p>
          <a:p>
            <a:pPr lvl="0"/>
            <a:r>
              <a:rPr lang="en-US" b="1" dirty="0">
                <a:sym typeface="Calibri"/>
              </a:rPr>
              <a:t>Ask the class</a:t>
            </a:r>
            <a:r>
              <a:rPr lang="en-US" dirty="0">
                <a:sym typeface="Calibri"/>
              </a:rPr>
              <a:t>: </a:t>
            </a:r>
            <a:r>
              <a:rPr lang="en-US" i="1" dirty="0">
                <a:sym typeface="Calibri"/>
              </a:rPr>
              <a:t>What are some other things we can do in a day to help us be happy and healthy? </a:t>
            </a:r>
          </a:p>
          <a:p>
            <a:pPr lvl="0"/>
            <a:endParaRPr lang="en-US" dirty="0">
              <a:sym typeface="Calibri"/>
            </a:endParaRPr>
          </a:p>
          <a:p>
            <a:pPr lvl="0"/>
            <a:r>
              <a:rPr lang="en-US" b="1" dirty="0">
                <a:sym typeface="Calibri"/>
              </a:rPr>
              <a:t>Notes:</a:t>
            </a:r>
            <a:r>
              <a:rPr lang="en-US" dirty="0">
                <a:sym typeface="Calibri"/>
              </a:rPr>
              <a:t> Alternate ideas if few responses from the class:</a:t>
            </a:r>
          </a:p>
          <a:p>
            <a:pPr marL="171450" lvl="0" indent="-171450">
              <a:buFont typeface="Arial" panose="020B0604020202020204" pitchFamily="34" charset="0"/>
              <a:buChar char="•"/>
            </a:pPr>
            <a:r>
              <a:rPr lang="en-US" dirty="0">
                <a:sym typeface="Calibri"/>
              </a:rPr>
              <a:t>Setting a routine for regular meals/snacks, physical activity, brushing teeth, and sleep helps with self-regulation and overall health and wellbeing.</a:t>
            </a:r>
          </a:p>
          <a:p>
            <a:pPr marL="171450" lvl="0" indent="-171450">
              <a:buFont typeface="Arial" panose="020B0604020202020204" pitchFamily="34" charset="0"/>
              <a:buChar char="•"/>
            </a:pPr>
            <a:r>
              <a:rPr lang="en-US" dirty="0">
                <a:sym typeface="Calibri"/>
              </a:rPr>
              <a:t>Good nutrition supports mental health and well-being, giving your body and brain the power and nourishment it needs. </a:t>
            </a:r>
          </a:p>
          <a:p>
            <a:pPr marL="171450" lvl="0" indent="-171450">
              <a:buFont typeface="Arial" panose="020B0604020202020204" pitchFamily="34" charset="0"/>
              <a:buChar char="•"/>
            </a:pPr>
            <a:r>
              <a:rPr lang="en-US" dirty="0">
                <a:sym typeface="Calibri"/>
              </a:rPr>
              <a:t>Eating well can improve mood, concentration, and energy throughout the day. Mindful eating allows us to meet our needs. Eating well includes having healthy attitudes and </a:t>
            </a:r>
            <a:r>
              <a:rPr lang="en-US" dirty="0" err="1">
                <a:sym typeface="Calibri"/>
              </a:rPr>
              <a:t>behaviours</a:t>
            </a:r>
            <a:r>
              <a:rPr lang="en-US" dirty="0">
                <a:sym typeface="Calibri"/>
              </a:rPr>
              <a:t> about food and eating. </a:t>
            </a:r>
          </a:p>
          <a:p>
            <a:pPr lvl="0"/>
            <a:endParaRPr lang="en-US" dirty="0">
              <a:sym typeface="Calibri"/>
            </a:endParaRPr>
          </a:p>
          <a:p>
            <a:pPr lvl="0"/>
            <a:r>
              <a:rPr lang="en-US" i="1" dirty="0">
                <a:sym typeface="Calibri"/>
              </a:rPr>
              <a:t>Today we’re going to spend some time learning a bit more about what nourishes our bodies and helps it to function well! </a:t>
            </a:r>
          </a:p>
          <a:p>
            <a:endParaRPr lang="en-CA" dirty="0"/>
          </a:p>
        </p:txBody>
      </p:sp>
      <p:sp>
        <p:nvSpPr>
          <p:cNvPr id="7" name="Slide Image Placeholder 6">
            <a:extLst>
              <a:ext uri="{FF2B5EF4-FFF2-40B4-BE49-F238E27FC236}">
                <a16:creationId xmlns:a16="http://schemas.microsoft.com/office/drawing/2014/main" id="{C852EC06-0021-AE27-2123-348FD333FB28}"/>
              </a:ext>
            </a:extLst>
          </p:cNvPr>
          <p:cNvSpPr>
            <a:spLocks noGrp="1" noRot="1" noChangeAspect="1"/>
          </p:cNvSpPr>
          <p:nvPr>
            <p:ph type="sldImg"/>
          </p:nvPr>
        </p:nvSpPr>
        <p:spPr/>
      </p:sp>
      <p:sp>
        <p:nvSpPr>
          <p:cNvPr id="8" name="Slide Number Placeholder 7">
            <a:extLst>
              <a:ext uri="{FF2B5EF4-FFF2-40B4-BE49-F238E27FC236}">
                <a16:creationId xmlns:a16="http://schemas.microsoft.com/office/drawing/2014/main" id="{ED069CB3-116B-06ED-FCA6-61A913E8722F}"/>
              </a:ext>
            </a:extLst>
          </p:cNvPr>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889983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dirty="0"/>
              <a:t>In this video, we’re going to learn why food is fuel for our brain</a:t>
            </a:r>
            <a:r>
              <a:rPr lang="en-US" dirty="0"/>
              <a:t>. </a:t>
            </a:r>
          </a:p>
          <a:p>
            <a:endParaRPr lang="en-US" dirty="0"/>
          </a:p>
          <a:p>
            <a:r>
              <a:rPr lang="en-US" dirty="0"/>
              <a:t>(Video embedded on the following slide)</a:t>
            </a:r>
          </a:p>
        </p:txBody>
      </p:sp>
      <p:sp>
        <p:nvSpPr>
          <p:cNvPr id="10" name="Slide Image Placeholder 9">
            <a:extLst>
              <a:ext uri="{FF2B5EF4-FFF2-40B4-BE49-F238E27FC236}">
                <a16:creationId xmlns:a16="http://schemas.microsoft.com/office/drawing/2014/main" id="{5398BF76-83AC-218C-2383-F855150B6FDF}"/>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9BFEC825-ABAB-FC59-6DE1-EC75537073C5}"/>
              </a:ext>
            </a:extLst>
          </p:cNvPr>
          <p:cNvSpPr>
            <a:spLocks noGrp="1"/>
          </p:cNvSpPr>
          <p:nvPr>
            <p:ph type="sldNum" sz="quarter" idx="5"/>
          </p:nvPr>
        </p:nvSpPr>
        <p:spPr/>
        <p:txBody>
          <a:bodyPr/>
          <a:lstStyle/>
          <a:p>
            <a:fld id="{871B2431-D351-4C6E-A3CF-9DFAC0E3E050}" type="slidenum">
              <a:rPr lang="cs-CZ" smtClean="0"/>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dirty="0"/>
              <a:t>In this video, we’re going to learn why food is fuel for our brain</a:t>
            </a:r>
            <a:r>
              <a:rPr lang="en-US" dirty="0"/>
              <a:t>. </a:t>
            </a:r>
          </a:p>
        </p:txBody>
      </p:sp>
      <p:sp>
        <p:nvSpPr>
          <p:cNvPr id="10" name="Slide Image Placeholder 9">
            <a:extLst>
              <a:ext uri="{FF2B5EF4-FFF2-40B4-BE49-F238E27FC236}">
                <a16:creationId xmlns:a16="http://schemas.microsoft.com/office/drawing/2014/main" id="{5398BF76-83AC-218C-2383-F855150B6FDF}"/>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9BFEC825-ABAB-FC59-6DE1-EC75537073C5}"/>
              </a:ext>
            </a:extLst>
          </p:cNvPr>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170064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dirty="0"/>
              <a:t>Note: </a:t>
            </a:r>
            <a:r>
              <a:rPr lang="en-US" dirty="0"/>
              <a:t>Help students understand: Why is healthy eating important?</a:t>
            </a:r>
          </a:p>
          <a:p>
            <a:pPr lvl="0"/>
            <a:endParaRPr lang="en-US" b="1" dirty="0"/>
          </a:p>
          <a:p>
            <a:pPr lvl="0"/>
            <a:r>
              <a:rPr lang="en-US" b="1" dirty="0"/>
              <a:t>Ask the class: </a:t>
            </a:r>
            <a:r>
              <a:rPr lang="en-US" i="1" dirty="0"/>
              <a:t>What does food do for us? </a:t>
            </a:r>
            <a:endParaRPr lang="en-US" dirty="0"/>
          </a:p>
          <a:p>
            <a:pPr lvl="0"/>
            <a:r>
              <a:rPr lang="en-US" i="1" dirty="0"/>
              <a:t>Thank you for the great answers!  Food is fuel for your brain and body. Healthy eating helps you do things related to everyday living. </a:t>
            </a:r>
          </a:p>
          <a:p>
            <a:pPr lvl="0"/>
            <a:r>
              <a:rPr lang="en-US" i="1" dirty="0"/>
              <a:t>Eating well helps you grow, learn, play and do the activities important to you. </a:t>
            </a:r>
          </a:p>
          <a:p>
            <a:pPr lvl="0"/>
            <a:r>
              <a:rPr lang="en-US" i="1" dirty="0"/>
              <a:t>Our body relies on energy to function properly, like a car needs fuel to work.</a:t>
            </a:r>
          </a:p>
          <a:p>
            <a:pPr lvl="0"/>
            <a:r>
              <a:rPr lang="en-US" i="1" dirty="0"/>
              <a:t>Through the process of digestion, our body breaks down food into energy we can use. </a:t>
            </a:r>
          </a:p>
          <a:p>
            <a:pPr lvl="0"/>
            <a:r>
              <a:rPr lang="en-US" i="1" dirty="0"/>
              <a:t>Without food, we our bodies cannot function properly. We cannot grow, learn and play well. </a:t>
            </a:r>
          </a:p>
          <a:p>
            <a:pPr lvl="0"/>
            <a:r>
              <a:rPr lang="en-US" i="1" dirty="0"/>
              <a:t>We feel tired and uncomfortable, maybe even upset! Our stomachs sometimes grumble….</a:t>
            </a:r>
          </a:p>
          <a:p>
            <a:pPr lvl="0"/>
            <a:endParaRPr lang="en-US" dirty="0"/>
          </a:p>
          <a:p>
            <a:pPr lvl="0"/>
            <a:r>
              <a:rPr lang="en-US" b="1" dirty="0"/>
              <a:t>Notes: </a:t>
            </a:r>
          </a:p>
          <a:p>
            <a:pPr lvl="0"/>
            <a:r>
              <a:rPr lang="en-US" dirty="0"/>
              <a:t>If students respond to “Why is healthy eating important?” with: “So you don’t get fat”, redirect and emphasize function. Eating well has many benefits (like building strong muscles, strong bones), ability to concentrate, learn, remember, improved mood, and allows us to participate in learning, playing with our friends, being a good friend and family member, etc. Can also connect back to Module 1’s Dr. Seuss Lesson about how “a person’s a person, no matter how small” (OR BIG), and that it is normal that bodies are different shapes and sizes, it does not mean one shape or size is better than the other.  </a:t>
            </a:r>
          </a:p>
          <a:p>
            <a:pPr lvl="0"/>
            <a:r>
              <a:rPr lang="en-US" dirty="0"/>
              <a:t>The question around what activities are important to you, gets students to think about “what is your why?”. As you listen to students’ responses, try to help them connect it to everyday living, community, and culture! Focus on the 5 F’s - fun, future, friends, function and fitness! </a:t>
            </a:r>
          </a:p>
        </p:txBody>
      </p:sp>
      <p:sp>
        <p:nvSpPr>
          <p:cNvPr id="10" name="Slide Image Placeholder 9">
            <a:extLst>
              <a:ext uri="{FF2B5EF4-FFF2-40B4-BE49-F238E27FC236}">
                <a16:creationId xmlns:a16="http://schemas.microsoft.com/office/drawing/2014/main" id="{76CD6C6F-7EF3-8D42-D066-EB0D532FBCFA}"/>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01193AAB-C62F-8856-9ABD-5D7E0B24A28D}"/>
              </a:ext>
            </a:extLst>
          </p:cNvPr>
          <p:cNvSpPr>
            <a:spLocks noGrp="1"/>
          </p:cNvSpPr>
          <p:nvPr>
            <p:ph type="sldNum" sz="quarter" idx="5"/>
          </p:nvPr>
        </p:nvSpPr>
        <p:spPr/>
        <p:txBody>
          <a:bodyPr/>
          <a:lstStyle/>
          <a:p>
            <a:fld id="{871B2431-D351-4C6E-A3CF-9DFAC0E3E050}" type="slidenum">
              <a:rPr lang="cs-CZ" smtClean="0"/>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3" indent="0" algn="ctr">
              <a:buNone/>
              <a:defRPr>
                <a:solidFill>
                  <a:schemeClr val="tx1">
                    <a:tint val="75000"/>
                  </a:schemeClr>
                </a:solidFill>
              </a:defRPr>
            </a:lvl2pPr>
            <a:lvl3pPr marL="914321" indent="0" algn="ctr">
              <a:buNone/>
              <a:defRPr>
                <a:solidFill>
                  <a:schemeClr val="tx1">
                    <a:tint val="75000"/>
                  </a:schemeClr>
                </a:solidFill>
              </a:defRPr>
            </a:lvl3pPr>
            <a:lvl4pPr marL="1371480" indent="0" algn="ctr">
              <a:buNone/>
              <a:defRPr>
                <a:solidFill>
                  <a:schemeClr val="tx1">
                    <a:tint val="75000"/>
                  </a:schemeClr>
                </a:solidFill>
              </a:defRPr>
            </a:lvl4pPr>
            <a:lvl5pPr marL="1828642" indent="0" algn="ctr">
              <a:buNone/>
              <a:defRPr>
                <a:solidFill>
                  <a:schemeClr val="tx1">
                    <a:tint val="75000"/>
                  </a:schemeClr>
                </a:solidFill>
              </a:defRPr>
            </a:lvl5pPr>
            <a:lvl6pPr marL="2285802" indent="0" algn="ctr">
              <a:buNone/>
              <a:defRPr>
                <a:solidFill>
                  <a:schemeClr val="tx1">
                    <a:tint val="75000"/>
                  </a:schemeClr>
                </a:solidFill>
              </a:defRPr>
            </a:lvl6pPr>
            <a:lvl7pPr marL="2742961" indent="0" algn="ctr">
              <a:buNone/>
              <a:defRPr>
                <a:solidFill>
                  <a:schemeClr val="tx1">
                    <a:tint val="75000"/>
                  </a:schemeClr>
                </a:solidFill>
              </a:defRPr>
            </a:lvl7pPr>
            <a:lvl8pPr marL="3200119" indent="0" algn="ctr">
              <a:buNone/>
              <a:defRPr>
                <a:solidFill>
                  <a:schemeClr val="tx1">
                    <a:tint val="75000"/>
                  </a:schemeClr>
                </a:solidFill>
              </a:defRPr>
            </a:lvl8pPr>
            <a:lvl9pPr marL="36572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26459F-35D8-49E9-81F6-EB767572FC2D}"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492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FB95EC-8B93-4000-86CC-3BA6C9F9F23E}"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317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solidFill>
                  <a:schemeClr val="tx1">
                    <a:tint val="75000"/>
                  </a:schemeClr>
                </a:solidFill>
              </a:defRPr>
            </a:lvl1pPr>
            <a:lvl2pPr marL="457163" indent="0">
              <a:buNone/>
              <a:defRPr sz="1801">
                <a:solidFill>
                  <a:schemeClr val="tx1">
                    <a:tint val="75000"/>
                  </a:schemeClr>
                </a:solidFill>
              </a:defRPr>
            </a:lvl2pPr>
            <a:lvl3pPr marL="914321" indent="0">
              <a:buNone/>
              <a:defRPr sz="1600">
                <a:solidFill>
                  <a:schemeClr val="tx1">
                    <a:tint val="75000"/>
                  </a:schemeClr>
                </a:solidFill>
              </a:defRPr>
            </a:lvl3pPr>
            <a:lvl4pPr marL="1371480" indent="0">
              <a:buNone/>
              <a:defRPr sz="1401">
                <a:solidFill>
                  <a:schemeClr val="tx1">
                    <a:tint val="75000"/>
                  </a:schemeClr>
                </a:solidFill>
              </a:defRPr>
            </a:lvl4pPr>
            <a:lvl5pPr marL="1828642" indent="0">
              <a:buNone/>
              <a:defRPr sz="1401">
                <a:solidFill>
                  <a:schemeClr val="tx1">
                    <a:tint val="75000"/>
                  </a:schemeClr>
                </a:solidFill>
              </a:defRPr>
            </a:lvl5pPr>
            <a:lvl6pPr marL="2285802" indent="0">
              <a:buNone/>
              <a:defRPr sz="1401">
                <a:solidFill>
                  <a:schemeClr val="tx1">
                    <a:tint val="75000"/>
                  </a:schemeClr>
                </a:solidFill>
              </a:defRPr>
            </a:lvl6pPr>
            <a:lvl7pPr marL="2742961" indent="0">
              <a:buNone/>
              <a:defRPr sz="1401">
                <a:solidFill>
                  <a:schemeClr val="tx1">
                    <a:tint val="75000"/>
                  </a:schemeClr>
                </a:solidFill>
              </a:defRPr>
            </a:lvl7pPr>
            <a:lvl8pPr marL="3200119" indent="0">
              <a:buNone/>
              <a:defRPr sz="1401">
                <a:solidFill>
                  <a:schemeClr val="tx1">
                    <a:tint val="75000"/>
                  </a:schemeClr>
                </a:solidFill>
              </a:defRPr>
            </a:lvl8pPr>
            <a:lvl9pPr marL="3657282"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D7DC6-E9AF-4850-A408-51093BB7CF77}"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8972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600209"/>
            <a:ext cx="4038601" cy="4525963"/>
          </a:xfrm>
        </p:spPr>
        <p:txBody>
          <a:bodyPr/>
          <a:lstStyle>
            <a:lvl1pPr>
              <a:defRPr sz="2800"/>
            </a:lvl1pPr>
            <a:lvl2pPr>
              <a:defRPr sz="2399"/>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4" y="1600209"/>
            <a:ext cx="4038601" cy="4525963"/>
          </a:xfrm>
        </p:spPr>
        <p:txBody>
          <a:bodyPr/>
          <a:lstStyle>
            <a:lvl1pPr>
              <a:defRPr sz="2800"/>
            </a:lvl1pPr>
            <a:lvl2pPr>
              <a:defRPr sz="2399"/>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708E36-1A78-43AE-BCD2-790FF2989C68}" type="datetime1">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4261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399" b="1"/>
            </a:lvl1pPr>
            <a:lvl2pPr marL="457163" indent="0">
              <a:buNone/>
              <a:defRPr sz="2000" b="1"/>
            </a:lvl2pPr>
            <a:lvl3pPr marL="914321" indent="0">
              <a:buNone/>
              <a:defRPr sz="1801" b="1"/>
            </a:lvl3pPr>
            <a:lvl4pPr marL="1371480" indent="0">
              <a:buNone/>
              <a:defRPr sz="1600" b="1"/>
            </a:lvl4pPr>
            <a:lvl5pPr marL="1828642" indent="0">
              <a:buNone/>
              <a:defRPr sz="1600" b="1"/>
            </a:lvl5pPr>
            <a:lvl6pPr marL="2285802" indent="0">
              <a:buNone/>
              <a:defRPr sz="1600" b="1"/>
            </a:lvl6pPr>
            <a:lvl7pPr marL="2742961" indent="0">
              <a:buNone/>
              <a:defRPr sz="1600" b="1"/>
            </a:lvl7pPr>
            <a:lvl8pPr marL="3200119" indent="0">
              <a:buNone/>
              <a:defRPr sz="1600" b="1"/>
            </a:lvl8pPr>
            <a:lvl9pPr marL="365728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399"/>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399" b="1"/>
            </a:lvl1pPr>
            <a:lvl2pPr marL="457163" indent="0">
              <a:buNone/>
              <a:defRPr sz="2000" b="1"/>
            </a:lvl2pPr>
            <a:lvl3pPr marL="914321" indent="0">
              <a:buNone/>
              <a:defRPr sz="1801" b="1"/>
            </a:lvl3pPr>
            <a:lvl4pPr marL="1371480" indent="0">
              <a:buNone/>
              <a:defRPr sz="1600" b="1"/>
            </a:lvl4pPr>
            <a:lvl5pPr marL="1828642" indent="0">
              <a:buNone/>
              <a:defRPr sz="1600" b="1"/>
            </a:lvl5pPr>
            <a:lvl6pPr marL="2285802" indent="0">
              <a:buNone/>
              <a:defRPr sz="1600" b="1"/>
            </a:lvl6pPr>
            <a:lvl7pPr marL="2742961" indent="0">
              <a:buNone/>
              <a:defRPr sz="1600" b="1"/>
            </a:lvl7pPr>
            <a:lvl8pPr marL="3200119" indent="0">
              <a:buNone/>
              <a:defRPr sz="1600" b="1"/>
            </a:lvl8pPr>
            <a:lvl9pPr marL="36572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399"/>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37EB64-45AF-4634-93D3-4D555881318B}" type="datetime1">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4390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AA8103-323D-426F-BE63-6B65AAB445AF}" type="datetime1">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3604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A1873C-D827-45C2-86C6-2BFE9EE66EC8}" type="datetime1">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0100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5"/>
            <a:ext cx="5111751" cy="5853113"/>
          </a:xfrm>
        </p:spPr>
        <p:txBody>
          <a:bodyPr/>
          <a:lstStyle>
            <a:lvl1pPr>
              <a:defRPr sz="3201"/>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9"/>
            <a:ext cx="3008313" cy="4691063"/>
          </a:xfrm>
        </p:spPr>
        <p:txBody>
          <a:bodyPr/>
          <a:lstStyle>
            <a:lvl1pPr marL="0" indent="0">
              <a:buNone/>
              <a:defRPr sz="1401"/>
            </a:lvl1pPr>
            <a:lvl2pPr marL="457163" indent="0">
              <a:buNone/>
              <a:defRPr sz="1201"/>
            </a:lvl2pPr>
            <a:lvl3pPr marL="914321" indent="0">
              <a:buNone/>
              <a:defRPr sz="1003"/>
            </a:lvl3pPr>
            <a:lvl4pPr marL="1371480" indent="0">
              <a:buNone/>
              <a:defRPr sz="901"/>
            </a:lvl4pPr>
            <a:lvl5pPr marL="1828642" indent="0">
              <a:buNone/>
              <a:defRPr sz="901"/>
            </a:lvl5pPr>
            <a:lvl6pPr marL="2285802" indent="0">
              <a:buNone/>
              <a:defRPr sz="901"/>
            </a:lvl6pPr>
            <a:lvl7pPr marL="2742961" indent="0">
              <a:buNone/>
              <a:defRPr sz="901"/>
            </a:lvl7pPr>
            <a:lvl8pPr marL="3200119" indent="0">
              <a:buNone/>
              <a:defRPr sz="901"/>
            </a:lvl8pPr>
            <a:lvl9pPr marL="3657282" indent="0">
              <a:buNone/>
              <a:defRPr sz="901"/>
            </a:lvl9pPr>
          </a:lstStyle>
          <a:p>
            <a:pPr lvl="0"/>
            <a:r>
              <a:rPr lang="en-US"/>
              <a:t>Click to edit Master text styles</a:t>
            </a:r>
          </a:p>
        </p:txBody>
      </p:sp>
      <p:sp>
        <p:nvSpPr>
          <p:cNvPr id="5" name="Date Placeholder 4"/>
          <p:cNvSpPr>
            <a:spLocks noGrp="1"/>
          </p:cNvSpPr>
          <p:nvPr>
            <p:ph type="dt" sz="half" idx="10"/>
          </p:nvPr>
        </p:nvSpPr>
        <p:spPr/>
        <p:txBody>
          <a:bodyPr/>
          <a:lstStyle/>
          <a:p>
            <a:fld id="{9C7401D2-023E-4AD9-950C-806382C40B0A}" type="datetime1">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5972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1"/>
            </a:lvl1pPr>
            <a:lvl2pPr marL="457163" indent="0">
              <a:buNone/>
              <a:defRPr sz="2800"/>
            </a:lvl2pPr>
            <a:lvl3pPr marL="914321" indent="0">
              <a:buNone/>
              <a:defRPr sz="2399"/>
            </a:lvl3pPr>
            <a:lvl4pPr marL="1371480" indent="0">
              <a:buNone/>
              <a:defRPr sz="2000"/>
            </a:lvl4pPr>
            <a:lvl5pPr marL="1828642" indent="0">
              <a:buNone/>
              <a:defRPr sz="2000"/>
            </a:lvl5pPr>
            <a:lvl6pPr marL="2285802" indent="0">
              <a:buNone/>
              <a:defRPr sz="2000"/>
            </a:lvl6pPr>
            <a:lvl7pPr marL="2742961" indent="0">
              <a:buNone/>
              <a:defRPr sz="2000"/>
            </a:lvl7pPr>
            <a:lvl8pPr marL="3200119" indent="0">
              <a:buNone/>
              <a:defRPr sz="2000"/>
            </a:lvl8pPr>
            <a:lvl9pPr marL="3657282" indent="0">
              <a:buNone/>
              <a:defRPr sz="2000"/>
            </a:lvl9pPr>
          </a:lstStyle>
          <a:p>
            <a:endParaRPr lang="en-US"/>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1"/>
            </a:lvl1pPr>
            <a:lvl2pPr marL="457163" indent="0">
              <a:buNone/>
              <a:defRPr sz="1201"/>
            </a:lvl2pPr>
            <a:lvl3pPr marL="914321" indent="0">
              <a:buNone/>
              <a:defRPr sz="1003"/>
            </a:lvl3pPr>
            <a:lvl4pPr marL="1371480" indent="0">
              <a:buNone/>
              <a:defRPr sz="901"/>
            </a:lvl4pPr>
            <a:lvl5pPr marL="1828642" indent="0">
              <a:buNone/>
              <a:defRPr sz="901"/>
            </a:lvl5pPr>
            <a:lvl6pPr marL="2285802" indent="0">
              <a:buNone/>
              <a:defRPr sz="901"/>
            </a:lvl6pPr>
            <a:lvl7pPr marL="2742961" indent="0">
              <a:buNone/>
              <a:defRPr sz="901"/>
            </a:lvl7pPr>
            <a:lvl8pPr marL="3200119" indent="0">
              <a:buNone/>
              <a:defRPr sz="901"/>
            </a:lvl8pPr>
            <a:lvl9pPr marL="3657282" indent="0">
              <a:buNone/>
              <a:defRPr sz="901"/>
            </a:lvl9pPr>
          </a:lstStyle>
          <a:p>
            <a:pPr lvl="0"/>
            <a:r>
              <a:rPr lang="en-US"/>
              <a:t>Click to edit Master text styles</a:t>
            </a:r>
          </a:p>
        </p:txBody>
      </p:sp>
      <p:sp>
        <p:nvSpPr>
          <p:cNvPr id="5" name="Date Placeholder 4"/>
          <p:cNvSpPr>
            <a:spLocks noGrp="1"/>
          </p:cNvSpPr>
          <p:nvPr>
            <p:ph type="dt" sz="half" idx="10"/>
          </p:nvPr>
        </p:nvSpPr>
        <p:spPr/>
        <p:txBody>
          <a:bodyPr/>
          <a:lstStyle/>
          <a:p>
            <a:fld id="{31BCADFD-A57E-486B-973E-317F0BA37698}" type="datetime1">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8578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FEB9F-064A-48CD-A1C4-567B51E8352A}"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9045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4" y="274647"/>
            <a:ext cx="20574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47"/>
            <a:ext cx="60198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4BBE9E-DF8C-44BC-AE1E-C34A75752B1A}" type="datetime1">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5218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9"/>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1">
                <a:solidFill>
                  <a:schemeClr val="tx1">
                    <a:tint val="75000"/>
                  </a:schemeClr>
                </a:solidFill>
              </a:defRPr>
            </a:lvl1pPr>
          </a:lstStyle>
          <a:p>
            <a:fld id="{12CFC99B-2FE8-4007-BDA4-44CEEE9BAC66}" type="datetime1">
              <a:rPr lang="en-US" smtClean="0"/>
              <a:t>2/28/2024</a:t>
            </a:fld>
            <a:endParaRPr lang="en-US"/>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1">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71242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321" rtl="0" eaLnBrk="1" latinLnBrk="0" hangingPunct="1">
        <a:spcBef>
          <a:spcPct val="0"/>
        </a:spcBef>
        <a:buNone/>
        <a:defRPr sz="4400" kern="1200">
          <a:solidFill>
            <a:schemeClr val="tx1"/>
          </a:solidFill>
          <a:latin typeface="+mj-lt"/>
          <a:ea typeface="+mj-ea"/>
          <a:cs typeface="+mj-cs"/>
        </a:defRPr>
      </a:lvl1pPr>
    </p:titleStyle>
    <p:bodyStyle>
      <a:lvl1pPr marL="342870" indent="-342870" algn="l" defTabSz="914321"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42884" indent="-285726" algn="l" defTabSz="91432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98" indent="-228581" algn="l" defTabSz="91432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600061"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19"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78"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40"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01"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9"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1" rtl="0" eaLnBrk="1" latinLnBrk="0" hangingPunct="1">
        <a:defRPr sz="1801" kern="1200">
          <a:solidFill>
            <a:schemeClr val="tx1"/>
          </a:solidFill>
          <a:latin typeface="+mn-lt"/>
          <a:ea typeface="+mn-ea"/>
          <a:cs typeface="+mn-cs"/>
        </a:defRPr>
      </a:lvl1pPr>
      <a:lvl2pPr marL="457163" algn="l" defTabSz="914321" rtl="0" eaLnBrk="1" latinLnBrk="0" hangingPunct="1">
        <a:defRPr sz="1801" kern="1200">
          <a:solidFill>
            <a:schemeClr val="tx1"/>
          </a:solidFill>
          <a:latin typeface="+mn-lt"/>
          <a:ea typeface="+mn-ea"/>
          <a:cs typeface="+mn-cs"/>
        </a:defRPr>
      </a:lvl2pPr>
      <a:lvl3pPr marL="914321" algn="l" defTabSz="914321" rtl="0" eaLnBrk="1" latinLnBrk="0" hangingPunct="1">
        <a:defRPr sz="1801" kern="1200">
          <a:solidFill>
            <a:schemeClr val="tx1"/>
          </a:solidFill>
          <a:latin typeface="+mn-lt"/>
          <a:ea typeface="+mn-ea"/>
          <a:cs typeface="+mn-cs"/>
        </a:defRPr>
      </a:lvl3pPr>
      <a:lvl4pPr marL="1371480" algn="l" defTabSz="914321" rtl="0" eaLnBrk="1" latinLnBrk="0" hangingPunct="1">
        <a:defRPr sz="1801" kern="1200">
          <a:solidFill>
            <a:schemeClr val="tx1"/>
          </a:solidFill>
          <a:latin typeface="+mn-lt"/>
          <a:ea typeface="+mn-ea"/>
          <a:cs typeface="+mn-cs"/>
        </a:defRPr>
      </a:lvl4pPr>
      <a:lvl5pPr marL="1828642" algn="l" defTabSz="914321" rtl="0" eaLnBrk="1" latinLnBrk="0" hangingPunct="1">
        <a:defRPr sz="1801" kern="1200">
          <a:solidFill>
            <a:schemeClr val="tx1"/>
          </a:solidFill>
          <a:latin typeface="+mn-lt"/>
          <a:ea typeface="+mn-ea"/>
          <a:cs typeface="+mn-cs"/>
        </a:defRPr>
      </a:lvl5pPr>
      <a:lvl6pPr marL="2285802" algn="l" defTabSz="914321" rtl="0" eaLnBrk="1" latinLnBrk="0" hangingPunct="1">
        <a:defRPr sz="1801" kern="1200">
          <a:solidFill>
            <a:schemeClr val="tx1"/>
          </a:solidFill>
          <a:latin typeface="+mn-lt"/>
          <a:ea typeface="+mn-ea"/>
          <a:cs typeface="+mn-cs"/>
        </a:defRPr>
      </a:lvl6pPr>
      <a:lvl7pPr marL="2742961" algn="l" defTabSz="914321" rtl="0" eaLnBrk="1" latinLnBrk="0" hangingPunct="1">
        <a:defRPr sz="1801" kern="1200">
          <a:solidFill>
            <a:schemeClr val="tx1"/>
          </a:solidFill>
          <a:latin typeface="+mn-lt"/>
          <a:ea typeface="+mn-ea"/>
          <a:cs typeface="+mn-cs"/>
        </a:defRPr>
      </a:lvl7pPr>
      <a:lvl8pPr marL="3200119" algn="l" defTabSz="914321" rtl="0" eaLnBrk="1" latinLnBrk="0" hangingPunct="1">
        <a:defRPr sz="1801" kern="1200">
          <a:solidFill>
            <a:schemeClr val="tx1"/>
          </a:solidFill>
          <a:latin typeface="+mn-lt"/>
          <a:ea typeface="+mn-ea"/>
          <a:cs typeface="+mn-cs"/>
        </a:defRPr>
      </a:lvl8pPr>
      <a:lvl9pPr marL="3657282" algn="l" defTabSz="91432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8.jpeg"/><Relationship Id="rId7" Type="http://schemas.openxmlformats.org/officeDocument/2006/relationships/image" Target="../media/image7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18.jpeg"/><Relationship Id="rId7" Type="http://schemas.openxmlformats.org/officeDocument/2006/relationships/image" Target="../media/image77.svg"/><Relationship Id="rId12" Type="http://schemas.openxmlformats.org/officeDocument/2006/relationships/image" Target="../media/image83.png"/><Relationship Id="rId17" Type="http://schemas.openxmlformats.org/officeDocument/2006/relationships/image" Target="../media/image88.svg"/><Relationship Id="rId2" Type="http://schemas.openxmlformats.org/officeDocument/2006/relationships/notesSlide" Target="../notesSlides/notesSlide11.xml"/><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2.svg"/><Relationship Id="rId5" Type="http://schemas.openxmlformats.org/officeDocument/2006/relationships/image" Target="../media/image75.svg"/><Relationship Id="rId15" Type="http://schemas.openxmlformats.org/officeDocument/2006/relationships/image" Target="../media/image86.svg"/><Relationship Id="rId10" Type="http://schemas.openxmlformats.org/officeDocument/2006/relationships/image" Target="../media/image81.png"/><Relationship Id="rId4" Type="http://schemas.openxmlformats.org/officeDocument/2006/relationships/image" Target="../media/image74.png"/><Relationship Id="rId9" Type="http://schemas.openxmlformats.org/officeDocument/2006/relationships/image" Target="../media/image80.svg"/><Relationship Id="rId14" Type="http://schemas.openxmlformats.org/officeDocument/2006/relationships/image" Target="../media/image85.png"/></Relationships>
</file>

<file path=ppt/slides/_rels/slide1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8.jpeg"/><Relationship Id="rId7" Type="http://schemas.openxmlformats.org/officeDocument/2006/relationships/image" Target="../media/image9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75.svg"/><Relationship Id="rId4" Type="http://schemas.openxmlformats.org/officeDocument/2006/relationships/image" Target="../media/image74.png"/></Relationships>
</file>

<file path=ppt/slides/_rels/slide1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8.jpeg"/><Relationship Id="rId7" Type="http://schemas.openxmlformats.org/officeDocument/2006/relationships/image" Target="../media/image95.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svg"/></Relationships>
</file>

<file path=ppt/slides/_rels/slide1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jpeg"/><Relationship Id="rId7" Type="http://schemas.openxmlformats.org/officeDocument/2006/relationships/image" Target="../media/image102.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107.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 Id="rId9" Type="http://schemas.openxmlformats.org/officeDocument/2006/relationships/image" Target="../media/image9.svg"/></Relationships>
</file>

<file path=ppt/slides/_rels/slide17.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svg"/><Relationship Id="rId3" Type="http://schemas.openxmlformats.org/officeDocument/2006/relationships/image" Target="../media/image1.jpeg"/><Relationship Id="rId7" Type="http://schemas.openxmlformats.org/officeDocument/2006/relationships/image" Target="../media/image68.svg"/><Relationship Id="rId12" Type="http://schemas.openxmlformats.org/officeDocument/2006/relationships/image" Target="../media/image112.png"/><Relationship Id="rId2" Type="http://schemas.openxmlformats.org/officeDocument/2006/relationships/notesSlide" Target="../notesSlides/notesSlide17.xml"/><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111.svg"/><Relationship Id="rId5" Type="http://schemas.openxmlformats.org/officeDocument/2006/relationships/image" Target="../media/image9.svg"/><Relationship Id="rId15" Type="http://schemas.openxmlformats.org/officeDocument/2006/relationships/image" Target="../media/image115.svg"/><Relationship Id="rId10" Type="http://schemas.openxmlformats.org/officeDocument/2006/relationships/image" Target="../media/image110.png"/><Relationship Id="rId4" Type="http://schemas.openxmlformats.org/officeDocument/2006/relationships/image" Target="../media/image8.png"/><Relationship Id="rId9" Type="http://schemas.openxmlformats.org/officeDocument/2006/relationships/image" Target="../media/image109.svg"/><Relationship Id="rId14" Type="http://schemas.openxmlformats.org/officeDocument/2006/relationships/image" Target="../media/image114.png"/></Relationships>
</file>

<file path=ppt/slides/_rels/slide18.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jpeg"/><Relationship Id="rId7"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118.png"/><Relationship Id="rId4" Type="http://schemas.openxmlformats.org/officeDocument/2006/relationships/image" Target="../media/image21.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jpeg"/><Relationship Id="rId7"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svg"/><Relationship Id="rId26" Type="http://schemas.openxmlformats.org/officeDocument/2006/relationships/image" Target="../media/image46.svg"/><Relationship Id="rId3" Type="http://schemas.openxmlformats.org/officeDocument/2006/relationships/image" Target="../media/image1.jpeg"/><Relationship Id="rId21" Type="http://schemas.openxmlformats.org/officeDocument/2006/relationships/image" Target="../media/image41.png"/><Relationship Id="rId34" Type="http://schemas.openxmlformats.org/officeDocument/2006/relationships/image" Target="../media/image54.png"/><Relationship Id="rId7" Type="http://schemas.openxmlformats.org/officeDocument/2006/relationships/image" Target="../media/image27.svg"/><Relationship Id="rId12" Type="http://schemas.openxmlformats.org/officeDocument/2006/relationships/image" Target="../media/image32.sv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svg"/><Relationship Id="rId2" Type="http://schemas.openxmlformats.org/officeDocument/2006/relationships/notesSlide" Target="../notesSlides/notesSlide6.xml"/><Relationship Id="rId16" Type="http://schemas.openxmlformats.org/officeDocument/2006/relationships/image" Target="../media/image36.svg"/><Relationship Id="rId20" Type="http://schemas.openxmlformats.org/officeDocument/2006/relationships/image" Target="../media/image40.svg"/><Relationship Id="rId29"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svg"/><Relationship Id="rId32" Type="http://schemas.openxmlformats.org/officeDocument/2006/relationships/image" Target="../media/image52.png"/><Relationship Id="rId37" Type="http://schemas.openxmlformats.org/officeDocument/2006/relationships/image" Target="../media/image57.svg"/><Relationship Id="rId5" Type="http://schemas.openxmlformats.org/officeDocument/2006/relationships/image" Target="../media/image25.sv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36" Type="http://schemas.openxmlformats.org/officeDocument/2006/relationships/image" Target="../media/image56.png"/><Relationship Id="rId10" Type="http://schemas.openxmlformats.org/officeDocument/2006/relationships/image" Target="../media/image30.svg"/><Relationship Id="rId19" Type="http://schemas.openxmlformats.org/officeDocument/2006/relationships/image" Target="../media/image39.png"/><Relationship Id="rId31" Type="http://schemas.openxmlformats.org/officeDocument/2006/relationships/image" Target="../media/image51.sv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5.svg"/></Relationships>
</file>

<file path=ppt/slides/_rels/slide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1.jpeg"/><Relationship Id="rId7" Type="http://schemas.openxmlformats.org/officeDocument/2006/relationships/image" Target="../media/image61.png"/><Relationship Id="rId12"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hyperlink" Target="https://www.youtube.com/watch?v=mMHVEFWNLMc" TargetMode="External"/><Relationship Id="rId5" Type="http://schemas.openxmlformats.org/officeDocument/2006/relationships/image" Target="../media/image59.svg"/><Relationship Id="rId10" Type="http://schemas.openxmlformats.org/officeDocument/2006/relationships/image" Target="../media/image64.svg"/><Relationship Id="rId4" Type="http://schemas.openxmlformats.org/officeDocument/2006/relationships/image" Target="../media/image58.png"/><Relationship Id="rId9"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ideo" Target="https://www.youtube.com/embed/mMHVEFWNLMc?feature=oembed" TargetMode="Externa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svg"/><Relationship Id="rId3" Type="http://schemas.openxmlformats.org/officeDocument/2006/relationships/image" Target="../media/image1.jpeg"/><Relationship Id="rId7" Type="http://schemas.openxmlformats.org/officeDocument/2006/relationships/image" Target="../media/image68.svg"/><Relationship Id="rId12"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5.png"/><Relationship Id="rId5" Type="http://schemas.openxmlformats.org/officeDocument/2006/relationships/image" Target="../media/image9.svg"/><Relationship Id="rId10" Type="http://schemas.openxmlformats.org/officeDocument/2006/relationships/image" Target="../media/image71.png"/><Relationship Id="rId4" Type="http://schemas.openxmlformats.org/officeDocument/2006/relationships/image" Target="../media/image8.png"/><Relationship Id="rId9" Type="http://schemas.openxmlformats.org/officeDocument/2006/relationships/image" Target="../media/image70.sv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1287136" y="3840130"/>
            <a:ext cx="9587057" cy="7309693"/>
          </a:xfrm>
          <a:prstGeom prst="rect">
            <a:avLst/>
          </a:prstGeom>
        </p:spPr>
        <p:txBody>
          <a:bodyPr wrap="square" lIns="0" tIns="0" rIns="0" bIns="0" rtlCol="0" anchor="t">
            <a:spAutoFit/>
          </a:bodyPr>
          <a:lstStyle/>
          <a:p>
            <a:pPr>
              <a:lnSpc>
                <a:spcPts val="6075"/>
              </a:lnSpc>
            </a:pPr>
            <a:r>
              <a:rPr lang="en-US" sz="6200" dirty="0">
                <a:solidFill>
                  <a:srgbClr val="0078AE"/>
                </a:solidFill>
                <a:latin typeface="Funtastic"/>
              </a:rPr>
              <a:t>Self-Regulation: </a:t>
            </a:r>
          </a:p>
          <a:p>
            <a:pPr>
              <a:lnSpc>
                <a:spcPts val="6075"/>
              </a:lnSpc>
            </a:pPr>
            <a:r>
              <a:rPr lang="en-US" sz="6200" dirty="0">
                <a:solidFill>
                  <a:srgbClr val="0078AE"/>
                </a:solidFill>
                <a:latin typeface="Funtastic"/>
              </a:rPr>
              <a:t>Mindful Eating and </a:t>
            </a:r>
          </a:p>
          <a:p>
            <a:pPr>
              <a:lnSpc>
                <a:spcPts val="6075"/>
              </a:lnSpc>
            </a:pPr>
            <a:r>
              <a:rPr lang="en-US" sz="6200" dirty="0">
                <a:solidFill>
                  <a:srgbClr val="0078AE"/>
                </a:solidFill>
                <a:latin typeface="Funtastic"/>
              </a:rPr>
              <a:t>Listening to Body Signals</a:t>
            </a:r>
          </a:p>
          <a:p>
            <a:pPr>
              <a:lnSpc>
                <a:spcPts val="6075"/>
              </a:lnSpc>
            </a:pPr>
            <a:br>
              <a:rPr lang="en-US" sz="7200" dirty="0">
                <a:solidFill>
                  <a:srgbClr val="0078AE"/>
                </a:solidFill>
                <a:latin typeface="Funtastic"/>
              </a:rPr>
            </a:br>
            <a:endParaRPr lang="en-US" sz="7200" dirty="0">
              <a:solidFill>
                <a:srgbClr val="0078AE"/>
              </a:solidFill>
              <a:latin typeface="Funtastic"/>
            </a:endParaRPr>
          </a:p>
          <a:p>
            <a:pPr>
              <a:lnSpc>
                <a:spcPts val="6075"/>
              </a:lnSpc>
            </a:pPr>
            <a:r>
              <a:rPr lang="en-US" sz="7200" dirty="0">
                <a:solidFill>
                  <a:srgbClr val="0078AE"/>
                </a:solidFill>
                <a:latin typeface="Funtastic"/>
              </a:rPr>
              <a:t>Module #3</a:t>
            </a:r>
          </a:p>
          <a:p>
            <a:pPr>
              <a:lnSpc>
                <a:spcPts val="6835"/>
              </a:lnSpc>
            </a:pPr>
            <a:endParaRPr lang="en-US" sz="6974" dirty="0">
              <a:solidFill>
                <a:srgbClr val="0078AE"/>
              </a:solidFill>
              <a:latin typeface="Funtastic"/>
            </a:endParaRPr>
          </a:p>
          <a:p>
            <a:pPr>
              <a:lnSpc>
                <a:spcPts val="6835"/>
              </a:lnSpc>
            </a:pPr>
            <a:endParaRPr lang="en-US" sz="6974" dirty="0">
              <a:solidFill>
                <a:srgbClr val="0078AE"/>
              </a:solidFill>
              <a:latin typeface="Funtastic"/>
            </a:endParaRPr>
          </a:p>
          <a:p>
            <a:pPr marL="0" lvl="0" indent="0">
              <a:lnSpc>
                <a:spcPts val="6835"/>
              </a:lnSpc>
              <a:spcBef>
                <a:spcPct val="0"/>
              </a:spcBef>
            </a:pPr>
            <a:endParaRPr lang="en-US" sz="6974" dirty="0">
              <a:solidFill>
                <a:srgbClr val="0078AE"/>
              </a:solidFill>
              <a:latin typeface="Funtastic"/>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1287137" y="2167064"/>
            <a:ext cx="8299920" cy="1905762"/>
          </a:xfrm>
          <a:prstGeom prst="rect">
            <a:avLst/>
          </a:prstGeom>
        </p:spPr>
        <p:txBody>
          <a:bodyPr lIns="0" tIns="0" rIns="0" bIns="0" rtlCol="0" anchor="t">
            <a:spAutoFit/>
          </a:bodyPr>
          <a:lstStyle/>
          <a:p>
            <a:pPr>
              <a:lnSpc>
                <a:spcPts val="4704"/>
              </a:lnSpc>
            </a:pPr>
            <a:r>
              <a:rPr lang="en-US" sz="4800" dirty="0">
                <a:solidFill>
                  <a:srgbClr val="0078AE"/>
                </a:solidFill>
                <a:latin typeface="Funtastic"/>
              </a:rPr>
              <a:t>School Health Promotion:</a:t>
            </a:r>
          </a:p>
          <a:p>
            <a:pPr>
              <a:lnSpc>
                <a:spcPts val="4704"/>
              </a:lnSpc>
            </a:pPr>
            <a:r>
              <a:rPr lang="en-US" sz="4800" dirty="0">
                <a:solidFill>
                  <a:srgbClr val="0078AE"/>
                </a:solidFill>
                <a:latin typeface="Funtastic"/>
              </a:rPr>
              <a:t>Physical Health</a:t>
            </a:r>
          </a:p>
          <a:p>
            <a:pPr marL="0" lvl="0" indent="0">
              <a:lnSpc>
                <a:spcPts val="4704"/>
              </a:lnSpc>
              <a:spcBef>
                <a:spcPct val="0"/>
              </a:spcBef>
            </a:pPr>
            <a:endParaRPr lang="en-US" sz="4800" dirty="0">
              <a:solidFill>
                <a:srgbClr val="0078AE"/>
              </a:solidFill>
              <a:latin typeface="Funtastic"/>
            </a:endParaRPr>
          </a:p>
        </p:txBody>
      </p:sp>
      <p:sp>
        <p:nvSpPr>
          <p:cNvPr id="3" name="Freeform 18">
            <a:extLst>
              <a:ext uri="{FF2B5EF4-FFF2-40B4-BE49-F238E27FC236}">
                <a16:creationId xmlns:a16="http://schemas.microsoft.com/office/drawing/2014/main" id="{133A243B-B327-042D-461F-76B3E32A7AEA}"/>
              </a:ext>
            </a:extLst>
          </p:cNvPr>
          <p:cNvSpPr/>
          <p:nvPr/>
        </p:nvSpPr>
        <p:spPr>
          <a:xfrm>
            <a:off x="12161329" y="8718816"/>
            <a:ext cx="5317114" cy="1335186"/>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TextBox 9">
            <a:extLst>
              <a:ext uri="{FF2B5EF4-FFF2-40B4-BE49-F238E27FC236}">
                <a16:creationId xmlns:a16="http://schemas.microsoft.com/office/drawing/2014/main" id="{93841697-75EA-9ADC-6DF7-F6478BB33EB7}"/>
              </a:ext>
            </a:extLst>
          </p:cNvPr>
          <p:cNvSpPr txBox="1"/>
          <p:nvPr/>
        </p:nvSpPr>
        <p:spPr>
          <a:xfrm>
            <a:off x="10263592" y="266700"/>
            <a:ext cx="7772400" cy="8971815"/>
          </a:xfrm>
          <a:prstGeom prst="rect">
            <a:avLst/>
          </a:prstGeom>
        </p:spPr>
        <p:txBody>
          <a:bodyPr wrap="square" lIns="0" tIns="0" rIns="0" bIns="0" rtlCol="0" anchor="t">
            <a:spAutoFit/>
          </a:bodyPr>
          <a:lstStyle/>
          <a:p>
            <a:pPr marL="0" lvl="1" algn="ctr">
              <a:lnSpc>
                <a:spcPts val="4357"/>
              </a:lnSpc>
              <a:spcBef>
                <a:spcPct val="0"/>
              </a:spcBef>
            </a:pPr>
            <a:r>
              <a:rPr lang="en-US" sz="3600" spc="145" dirty="0">
                <a:solidFill>
                  <a:srgbClr val="545454"/>
                </a:solidFill>
                <a:latin typeface="Arimo Bold"/>
              </a:rPr>
              <a:t>A note on formatting:</a:t>
            </a:r>
          </a:p>
          <a:p>
            <a:pPr lvl="1" indent="-457200">
              <a:lnSpc>
                <a:spcPts val="4357"/>
              </a:lnSpc>
              <a:spcBef>
                <a:spcPct val="0"/>
              </a:spcBef>
              <a:buFont typeface="Arial" panose="020B0604020202020204" pitchFamily="34" charset="0"/>
              <a:buChar char="•"/>
            </a:pPr>
            <a:r>
              <a:rPr lang="en-CA" sz="3200" b="0" dirty="0">
                <a:solidFill>
                  <a:schemeClr val="dk1"/>
                </a:solidFill>
                <a:latin typeface="+mn-lt"/>
                <a:ea typeface="Calibri"/>
                <a:cs typeface="Calibri"/>
                <a:sym typeface="Calibri"/>
              </a:rPr>
              <a:t>Each slide comes with </a:t>
            </a:r>
            <a:r>
              <a:rPr lang="en-CA" sz="3200" dirty="0">
                <a:solidFill>
                  <a:schemeClr val="dk1"/>
                </a:solidFill>
                <a:ea typeface="Calibri"/>
                <a:cs typeface="Calibri"/>
                <a:sym typeface="Calibri"/>
              </a:rPr>
              <a:t>key speaking and instructional information for PHNs and teachers in the ‘presenter notes’ part of the </a:t>
            </a:r>
            <a:r>
              <a:rPr lang="en-CA" sz="3200" dirty="0" err="1">
                <a:solidFill>
                  <a:schemeClr val="dk1"/>
                </a:solidFill>
                <a:ea typeface="Calibri"/>
                <a:cs typeface="Calibri"/>
                <a:sym typeface="Calibri"/>
              </a:rPr>
              <a:t>powerpoint</a:t>
            </a:r>
            <a:r>
              <a:rPr lang="en-CA" sz="3200" dirty="0">
                <a:solidFill>
                  <a:schemeClr val="dk1"/>
                </a:solidFill>
                <a:ea typeface="Calibri"/>
                <a:cs typeface="Calibri"/>
                <a:sym typeface="Calibri"/>
              </a:rPr>
              <a:t>. </a:t>
            </a:r>
          </a:p>
          <a:p>
            <a:pPr lvl="1" indent="-457200">
              <a:lnSpc>
                <a:spcPts val="4357"/>
              </a:lnSpc>
              <a:spcBef>
                <a:spcPct val="0"/>
              </a:spcBef>
              <a:buFont typeface="Arial" panose="020B0604020202020204" pitchFamily="34" charset="0"/>
              <a:buChar char="•"/>
            </a:pPr>
            <a:r>
              <a:rPr lang="en-CA" sz="3200" b="0" baseline="0" dirty="0">
                <a:solidFill>
                  <a:schemeClr val="dk1"/>
                </a:solidFill>
                <a:latin typeface="+mn-lt"/>
                <a:ea typeface="Calibri"/>
                <a:cs typeface="Calibri"/>
                <a:sym typeface="Calibri"/>
              </a:rPr>
              <a:t>The font </a:t>
            </a:r>
            <a:r>
              <a:rPr lang="en-CA" sz="3200" b="0" i="1" baseline="0" dirty="0">
                <a:solidFill>
                  <a:schemeClr val="dk1"/>
                </a:solidFill>
                <a:latin typeface="+mn-lt"/>
                <a:ea typeface="Calibri"/>
                <a:cs typeface="Calibri"/>
                <a:sym typeface="Calibri"/>
              </a:rPr>
              <a:t>in italics </a:t>
            </a:r>
            <a:r>
              <a:rPr lang="en-CA" sz="3200" b="0" i="0" baseline="0" dirty="0">
                <a:solidFill>
                  <a:schemeClr val="dk1"/>
                </a:solidFill>
                <a:latin typeface="+mn-lt"/>
                <a:ea typeface="Calibri"/>
                <a:cs typeface="Calibri"/>
                <a:sym typeface="Calibri"/>
              </a:rPr>
              <a:t>is a script outline- suggestions of words you could say verbally on that slides. </a:t>
            </a:r>
          </a:p>
          <a:p>
            <a:pPr lvl="1" indent="-457200">
              <a:lnSpc>
                <a:spcPts val="4357"/>
              </a:lnSpc>
              <a:spcBef>
                <a:spcPct val="0"/>
              </a:spcBef>
              <a:buFont typeface="Arial" panose="020B0604020202020204" pitchFamily="34" charset="0"/>
              <a:buChar char="•"/>
            </a:pPr>
            <a:r>
              <a:rPr lang="en-CA" sz="3200" b="0" i="0" baseline="0" dirty="0">
                <a:solidFill>
                  <a:schemeClr val="dk1"/>
                </a:solidFill>
                <a:latin typeface="+mn-lt"/>
                <a:ea typeface="Calibri"/>
                <a:cs typeface="Calibri"/>
                <a:sym typeface="Calibri"/>
              </a:rPr>
              <a:t>The “</a:t>
            </a:r>
            <a:r>
              <a:rPr lang="en-CA" sz="3200" b="1" i="0" baseline="0" dirty="0">
                <a:solidFill>
                  <a:schemeClr val="dk1"/>
                </a:solidFill>
                <a:latin typeface="+mn-lt"/>
                <a:ea typeface="Calibri"/>
                <a:cs typeface="Calibri"/>
                <a:sym typeface="Calibri"/>
              </a:rPr>
              <a:t>Notes</a:t>
            </a:r>
            <a:r>
              <a:rPr lang="en-CA" sz="3200" b="0" i="0" baseline="0" dirty="0">
                <a:solidFill>
                  <a:schemeClr val="dk1"/>
                </a:solidFill>
                <a:latin typeface="+mn-lt"/>
                <a:ea typeface="Calibri"/>
                <a:cs typeface="Calibri"/>
                <a:sym typeface="Calibri"/>
              </a:rPr>
              <a:t>:” unitalicized sections include instructions and tips for the PHN and teacher that are not meant to be read out loud </a:t>
            </a:r>
          </a:p>
          <a:p>
            <a:pPr lvl="1" indent="-457200">
              <a:lnSpc>
                <a:spcPts val="4357"/>
              </a:lnSpc>
              <a:spcBef>
                <a:spcPct val="0"/>
              </a:spcBef>
              <a:buFont typeface="Arial" panose="020B0604020202020204" pitchFamily="34" charset="0"/>
              <a:buChar char="•"/>
            </a:pPr>
            <a:r>
              <a:rPr lang="en-CA" sz="3200" dirty="0">
                <a:solidFill>
                  <a:schemeClr val="dk1"/>
                </a:solidFill>
                <a:ea typeface="Calibri"/>
                <a:cs typeface="Calibri"/>
                <a:sym typeface="Calibri"/>
              </a:rPr>
              <a:t>Slide background is coloured accordingly: beige = lesson, blue = interactive activity, teal = optional</a:t>
            </a:r>
            <a:endParaRPr lang="en-US" sz="3200" b="0" dirty="0">
              <a:solidFill>
                <a:schemeClr val="dk1"/>
              </a:solidFill>
              <a:latin typeface="+mn-lt"/>
              <a:ea typeface="Calibri"/>
              <a:cs typeface="Calibri"/>
              <a:sym typeface="Calibri"/>
            </a:endParaRPr>
          </a:p>
          <a:p>
            <a:pPr marL="0" lvl="1" indent="0">
              <a:lnSpc>
                <a:spcPts val="4357"/>
              </a:lnSpc>
              <a:spcBef>
                <a:spcPct val="0"/>
              </a:spcBef>
            </a:pPr>
            <a:r>
              <a:rPr lang="en-US" sz="2904" spc="145" dirty="0">
                <a:solidFill>
                  <a:srgbClr val="545454"/>
                </a:solidFill>
                <a:latin typeface="Arimo Bold"/>
              </a:rPr>
              <a:t> </a:t>
            </a:r>
          </a:p>
        </p:txBody>
      </p:sp>
      <p:sp>
        <p:nvSpPr>
          <p:cNvPr id="5" name="TextBox 4">
            <a:extLst>
              <a:ext uri="{FF2B5EF4-FFF2-40B4-BE49-F238E27FC236}">
                <a16:creationId xmlns:a16="http://schemas.microsoft.com/office/drawing/2014/main" id="{1080EDF7-92DC-FBB5-5F76-935260723836}"/>
              </a:ext>
            </a:extLst>
          </p:cNvPr>
          <p:cNvSpPr txBox="1"/>
          <p:nvPr/>
        </p:nvSpPr>
        <p:spPr>
          <a:xfrm>
            <a:off x="1203364" y="8718816"/>
            <a:ext cx="9144000"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Last revised: January 2, 2024</a:t>
            </a:r>
            <a:endParaRPr lang="en-CA" dirty="0"/>
          </a:p>
        </p:txBody>
      </p:sp>
      <p:sp>
        <p:nvSpPr>
          <p:cNvPr id="9" name="TextBox 19">
            <a:extLst>
              <a:ext uri="{FF2B5EF4-FFF2-40B4-BE49-F238E27FC236}">
                <a16:creationId xmlns:a16="http://schemas.microsoft.com/office/drawing/2014/main" id="{7005DC7E-10E9-7E89-BAFD-343E6346D591}"/>
              </a:ext>
            </a:extLst>
          </p:cNvPr>
          <p:cNvSpPr txBox="1"/>
          <p:nvPr/>
        </p:nvSpPr>
        <p:spPr>
          <a:xfrm>
            <a:off x="1307195" y="554944"/>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panose="020F0502020204030204" pitchFamily="34" charset="0"/>
                <a:cs typeface="Calibri" panose="020F0502020204030204" pitchFamily="34" charset="0"/>
              </a:rPr>
              <a:t>PILOT: January 2024</a:t>
            </a:r>
            <a:endParaRPr lang="en-US" sz="3200" b="1" dirty="0">
              <a:solidFill>
                <a:srgbClr val="FF0000"/>
              </a:solidFill>
              <a:latin typeface="Calibri" panose="020F0502020204030204" pitchFamily="34" charset="0"/>
              <a:cs typeface="Calibri" panose="020F0502020204030204" pitchFamily="34" charset="0"/>
            </a:endParaRPr>
          </a:p>
          <a:p>
            <a:pPr>
              <a:lnSpc>
                <a:spcPts val="4703"/>
              </a:lnSpc>
              <a:spcBef>
                <a:spcPct val="0"/>
              </a:spcBef>
            </a:pPr>
            <a:endParaRPr lang="en-US" sz="4800" dirty="0">
              <a:solidFill>
                <a:srgbClr val="0078AE"/>
              </a:solidFill>
              <a:latin typeface="Funtastic"/>
            </a:endParaRPr>
          </a:p>
        </p:txBody>
      </p:sp>
    </p:spTree>
    <p:extLst>
      <p:ext uri="{BB962C8B-B14F-4D97-AF65-F5344CB8AC3E}">
        <p14:creationId xmlns:p14="http://schemas.microsoft.com/office/powerpoint/2010/main" val="171225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14045127" y="6953329"/>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1751851">
            <a:off x="6844405" y="1758003"/>
            <a:ext cx="2224005" cy="847902"/>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0" name="TextBox 10"/>
          <p:cNvSpPr txBox="1"/>
          <p:nvPr/>
        </p:nvSpPr>
        <p:spPr>
          <a:xfrm>
            <a:off x="1184774" y="3867084"/>
            <a:ext cx="8559934" cy="4755695"/>
          </a:xfrm>
          <a:prstGeom prst="rect">
            <a:avLst/>
          </a:prstGeom>
        </p:spPr>
        <p:txBody>
          <a:bodyPr lIns="0" tIns="0" rIns="0" bIns="0" rtlCol="0" anchor="t">
            <a:spAutoFit/>
          </a:bodyPr>
          <a:lstStyle/>
          <a:p>
            <a:pPr>
              <a:lnSpc>
                <a:spcPts val="6205"/>
              </a:lnSpc>
            </a:pPr>
            <a:r>
              <a:rPr lang="en-US" sz="4432" spc="221" dirty="0">
                <a:solidFill>
                  <a:srgbClr val="545454"/>
                </a:solidFill>
                <a:latin typeface="อีฟดอวอิ้ง"/>
              </a:rPr>
              <a:t>is paying attention, on purpose, in the present moment, to your food and your eating, without judgement. </a:t>
            </a:r>
          </a:p>
          <a:p>
            <a:pPr marL="0" lvl="0" indent="0" algn="l">
              <a:lnSpc>
                <a:spcPts val="6205"/>
              </a:lnSpc>
              <a:spcBef>
                <a:spcPct val="0"/>
              </a:spcBef>
            </a:pPr>
            <a:endParaRPr lang="en-US" sz="4432" spc="221" dirty="0">
              <a:solidFill>
                <a:srgbClr val="545454"/>
              </a:solidFill>
              <a:latin typeface="อีฟดอวอิ้ง"/>
            </a:endParaRPr>
          </a:p>
        </p:txBody>
      </p:sp>
      <p:sp>
        <p:nvSpPr>
          <p:cNvPr id="11" name="TextBox 11"/>
          <p:cNvSpPr txBox="1"/>
          <p:nvPr/>
        </p:nvSpPr>
        <p:spPr>
          <a:xfrm>
            <a:off x="0" y="2358301"/>
            <a:ext cx="8571518" cy="1156086"/>
          </a:xfrm>
          <a:prstGeom prst="rect">
            <a:avLst/>
          </a:prstGeom>
        </p:spPr>
        <p:txBody>
          <a:bodyPr lIns="0" tIns="0" rIns="0" bIns="0" rtlCol="0" anchor="t">
            <a:spAutoFit/>
          </a:bodyPr>
          <a:lstStyle/>
          <a:p>
            <a:pPr marL="0" lvl="0" indent="0" algn="ctr">
              <a:lnSpc>
                <a:spcPts val="10079"/>
              </a:lnSpc>
              <a:spcBef>
                <a:spcPct val="0"/>
              </a:spcBef>
            </a:pPr>
            <a:r>
              <a:rPr lang="en-US" sz="7199" spc="143" dirty="0">
                <a:solidFill>
                  <a:srgbClr val="0078AE"/>
                </a:solidFill>
                <a:latin typeface="Funtastic" panose="020B0604020202020204" charset="0"/>
              </a:rPr>
              <a:t>Mindful Eating</a:t>
            </a:r>
          </a:p>
        </p:txBody>
      </p:sp>
      <p:sp>
        <p:nvSpPr>
          <p:cNvPr id="7" name="Freeform 7"/>
          <p:cNvSpPr/>
          <p:nvPr/>
        </p:nvSpPr>
        <p:spPr>
          <a:xfrm>
            <a:off x="10359474" y="2159094"/>
            <a:ext cx="3962265" cy="6920987"/>
          </a:xfrm>
          <a:custGeom>
            <a:avLst/>
            <a:gdLst/>
            <a:ahLst/>
            <a:cxnLst/>
            <a:rect l="l" t="t" r="r" b="b"/>
            <a:pathLst>
              <a:path w="2275479" h="3974636">
                <a:moveTo>
                  <a:pt x="0" y="0"/>
                </a:moveTo>
                <a:lnTo>
                  <a:pt x="2275479" y="0"/>
                </a:lnTo>
                <a:lnTo>
                  <a:pt x="2275479" y="3974636"/>
                </a:lnTo>
                <a:lnTo>
                  <a:pt x="0" y="3974636"/>
                </a:lnTo>
                <a:lnTo>
                  <a:pt x="0" y="0"/>
                </a:lnTo>
                <a:close/>
              </a:path>
            </a:pathLst>
          </a:custGeom>
          <a:blipFill>
            <a:blip r:embed="rId8"/>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309082">
            <a:off x="294191" y="367758"/>
            <a:ext cx="2224005" cy="847902"/>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6037134" y="1475618"/>
            <a:ext cx="3048222" cy="3048222"/>
          </a:xfrm>
          <a:custGeom>
            <a:avLst/>
            <a:gdLst/>
            <a:ahLst/>
            <a:cxnLst/>
            <a:rect l="l" t="t" r="r" b="b"/>
            <a:pathLst>
              <a:path w="3048222" h="3048222">
                <a:moveTo>
                  <a:pt x="0" y="0"/>
                </a:moveTo>
                <a:lnTo>
                  <a:pt x="3048221" y="0"/>
                </a:lnTo>
                <a:lnTo>
                  <a:pt x="3048221" y="3048221"/>
                </a:lnTo>
                <a:lnTo>
                  <a:pt x="0" y="30482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a:off x="7481937" y="6887706"/>
            <a:ext cx="2938573" cy="2938573"/>
          </a:xfrm>
          <a:custGeom>
            <a:avLst/>
            <a:gdLst/>
            <a:ahLst/>
            <a:cxnLst/>
            <a:rect l="l" t="t" r="r" b="b"/>
            <a:pathLst>
              <a:path w="2938573" h="2938573">
                <a:moveTo>
                  <a:pt x="0" y="0"/>
                </a:moveTo>
                <a:lnTo>
                  <a:pt x="2938574" y="0"/>
                </a:lnTo>
                <a:lnTo>
                  <a:pt x="2938574" y="2938573"/>
                </a:lnTo>
                <a:lnTo>
                  <a:pt x="0" y="29385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7" name="Freeform 7"/>
          <p:cNvSpPr/>
          <p:nvPr/>
        </p:nvSpPr>
        <p:spPr>
          <a:xfrm>
            <a:off x="4493087" y="4892906"/>
            <a:ext cx="3068158" cy="3068158"/>
          </a:xfrm>
          <a:custGeom>
            <a:avLst/>
            <a:gdLst/>
            <a:ahLst/>
            <a:cxnLst/>
            <a:rect l="l" t="t" r="r" b="b"/>
            <a:pathLst>
              <a:path w="3068158" h="3068158">
                <a:moveTo>
                  <a:pt x="0" y="0"/>
                </a:moveTo>
                <a:lnTo>
                  <a:pt x="3068157" y="0"/>
                </a:lnTo>
                <a:lnTo>
                  <a:pt x="3068157" y="3068158"/>
                </a:lnTo>
                <a:lnTo>
                  <a:pt x="0" y="30681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8" name="Freeform 8"/>
          <p:cNvSpPr/>
          <p:nvPr/>
        </p:nvSpPr>
        <p:spPr>
          <a:xfrm>
            <a:off x="10438989" y="5033136"/>
            <a:ext cx="2990770" cy="2990770"/>
          </a:xfrm>
          <a:custGeom>
            <a:avLst/>
            <a:gdLst/>
            <a:ahLst/>
            <a:cxnLst/>
            <a:rect l="l" t="t" r="r" b="b"/>
            <a:pathLst>
              <a:path w="2990770" h="2990770">
                <a:moveTo>
                  <a:pt x="0" y="0"/>
                </a:moveTo>
                <a:lnTo>
                  <a:pt x="2990770" y="0"/>
                </a:lnTo>
                <a:lnTo>
                  <a:pt x="2990770" y="2990770"/>
                </a:lnTo>
                <a:lnTo>
                  <a:pt x="0" y="299077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9" name="Freeform 9"/>
          <p:cNvSpPr/>
          <p:nvPr/>
        </p:nvSpPr>
        <p:spPr>
          <a:xfrm>
            <a:off x="9085356" y="1506860"/>
            <a:ext cx="3244556" cy="3244556"/>
          </a:xfrm>
          <a:custGeom>
            <a:avLst/>
            <a:gdLst/>
            <a:ahLst/>
            <a:cxnLst/>
            <a:rect l="l" t="t" r="r" b="b"/>
            <a:pathLst>
              <a:path w="3244556" h="3244556">
                <a:moveTo>
                  <a:pt x="0" y="0"/>
                </a:moveTo>
                <a:lnTo>
                  <a:pt x="3244556" y="0"/>
                </a:lnTo>
                <a:lnTo>
                  <a:pt x="3244556" y="3244556"/>
                </a:lnTo>
                <a:lnTo>
                  <a:pt x="0" y="32445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CA"/>
          </a:p>
        </p:txBody>
      </p:sp>
      <p:sp>
        <p:nvSpPr>
          <p:cNvPr id="10" name="TextBox 10"/>
          <p:cNvSpPr txBox="1"/>
          <p:nvPr/>
        </p:nvSpPr>
        <p:spPr>
          <a:xfrm>
            <a:off x="5371857" y="7561902"/>
            <a:ext cx="1482226" cy="1590179"/>
          </a:xfrm>
          <a:prstGeom prst="rect">
            <a:avLst/>
          </a:prstGeom>
        </p:spPr>
        <p:txBody>
          <a:bodyPr wrap="square" lIns="0" tIns="0" rIns="0" bIns="0" rtlCol="0" anchor="t">
            <a:spAutoFit/>
          </a:bodyPr>
          <a:lstStyle/>
          <a:p>
            <a:pPr>
              <a:lnSpc>
                <a:spcPts val="6205"/>
              </a:lnSpc>
            </a:pPr>
            <a:r>
              <a:rPr lang="en-US" sz="4432" spc="221" dirty="0">
                <a:solidFill>
                  <a:srgbClr val="545454"/>
                </a:solidFill>
                <a:latin typeface="อีฟดอวอิ้ง"/>
              </a:rPr>
              <a:t>smell</a:t>
            </a:r>
          </a:p>
          <a:p>
            <a:pPr marL="0" lvl="0" indent="0" algn="l">
              <a:lnSpc>
                <a:spcPts val="6205"/>
              </a:lnSpc>
              <a:spcBef>
                <a:spcPct val="0"/>
              </a:spcBef>
            </a:pPr>
            <a:endParaRPr lang="en-US" sz="4432" spc="221" dirty="0">
              <a:solidFill>
                <a:srgbClr val="545454"/>
              </a:solidFill>
              <a:latin typeface="อีฟดอวอิ้ง"/>
            </a:endParaRPr>
          </a:p>
        </p:txBody>
      </p:sp>
      <p:sp>
        <p:nvSpPr>
          <p:cNvPr id="11" name="TextBox 11"/>
          <p:cNvSpPr txBox="1"/>
          <p:nvPr/>
        </p:nvSpPr>
        <p:spPr>
          <a:xfrm>
            <a:off x="4858241" y="319532"/>
            <a:ext cx="8571518" cy="1156086"/>
          </a:xfrm>
          <a:prstGeom prst="rect">
            <a:avLst/>
          </a:prstGeom>
        </p:spPr>
        <p:txBody>
          <a:bodyPr lIns="0" tIns="0" rIns="0" bIns="0" rtlCol="0" anchor="t">
            <a:spAutoFit/>
          </a:bodyPr>
          <a:lstStyle/>
          <a:p>
            <a:pPr marL="0" lvl="0" indent="0" algn="ctr">
              <a:lnSpc>
                <a:spcPts val="10079"/>
              </a:lnSpc>
              <a:spcBef>
                <a:spcPct val="0"/>
              </a:spcBef>
            </a:pPr>
            <a:r>
              <a:rPr lang="en-US" sz="7199" spc="143" dirty="0">
                <a:solidFill>
                  <a:srgbClr val="0078AE"/>
                </a:solidFill>
                <a:latin typeface="Funtastic" panose="020B0604020202020204" charset="0"/>
              </a:rPr>
              <a:t>The 5 Senses</a:t>
            </a:r>
          </a:p>
        </p:txBody>
      </p:sp>
      <p:sp>
        <p:nvSpPr>
          <p:cNvPr id="12" name="TextBox 10"/>
          <p:cNvSpPr txBox="1"/>
          <p:nvPr/>
        </p:nvSpPr>
        <p:spPr>
          <a:xfrm>
            <a:off x="7091791" y="4367631"/>
            <a:ext cx="1746379" cy="1590179"/>
          </a:xfrm>
          <a:prstGeom prst="rect">
            <a:avLst/>
          </a:prstGeom>
        </p:spPr>
        <p:txBody>
          <a:bodyPr wrap="square" lIns="0" tIns="0" rIns="0" bIns="0" rtlCol="0" anchor="t">
            <a:spAutoFit/>
          </a:bodyPr>
          <a:lstStyle/>
          <a:p>
            <a:pPr>
              <a:lnSpc>
                <a:spcPts val="6205"/>
              </a:lnSpc>
            </a:pPr>
            <a:r>
              <a:rPr lang="en-US" sz="4432" spc="221" dirty="0">
                <a:solidFill>
                  <a:srgbClr val="545454"/>
                </a:solidFill>
                <a:latin typeface="อีฟดอวอิ้ง"/>
              </a:rPr>
              <a:t>touch</a:t>
            </a:r>
          </a:p>
          <a:p>
            <a:pPr marL="0" lvl="0" indent="0" algn="l">
              <a:lnSpc>
                <a:spcPts val="6205"/>
              </a:lnSpc>
              <a:spcBef>
                <a:spcPct val="0"/>
              </a:spcBef>
            </a:pPr>
            <a:endParaRPr lang="en-US" sz="4432" spc="221" dirty="0">
              <a:solidFill>
                <a:srgbClr val="545454"/>
              </a:solidFill>
              <a:latin typeface="อีฟดอวอิ้ง"/>
            </a:endParaRPr>
          </a:p>
        </p:txBody>
      </p:sp>
      <p:sp>
        <p:nvSpPr>
          <p:cNvPr id="13" name="TextBox 10"/>
          <p:cNvSpPr txBox="1"/>
          <p:nvPr/>
        </p:nvSpPr>
        <p:spPr>
          <a:xfrm>
            <a:off x="10062821" y="4367631"/>
            <a:ext cx="1482226" cy="1590179"/>
          </a:xfrm>
          <a:prstGeom prst="rect">
            <a:avLst/>
          </a:prstGeom>
        </p:spPr>
        <p:txBody>
          <a:bodyPr wrap="square" lIns="0" tIns="0" rIns="0" bIns="0" rtlCol="0" anchor="t">
            <a:spAutoFit/>
          </a:bodyPr>
          <a:lstStyle/>
          <a:p>
            <a:pPr>
              <a:lnSpc>
                <a:spcPts val="6205"/>
              </a:lnSpc>
            </a:pPr>
            <a:r>
              <a:rPr lang="en-US" sz="4432" spc="221" dirty="0">
                <a:solidFill>
                  <a:srgbClr val="545454"/>
                </a:solidFill>
                <a:latin typeface="อีฟดอวอิ้ง"/>
              </a:rPr>
              <a:t>taste</a:t>
            </a:r>
          </a:p>
          <a:p>
            <a:pPr marL="0" lvl="0" indent="0" algn="l">
              <a:lnSpc>
                <a:spcPts val="6205"/>
              </a:lnSpc>
              <a:spcBef>
                <a:spcPct val="0"/>
              </a:spcBef>
            </a:pPr>
            <a:endParaRPr lang="en-US" sz="4432" spc="221" dirty="0">
              <a:solidFill>
                <a:srgbClr val="545454"/>
              </a:solidFill>
              <a:latin typeface="อีฟดอวอิ้ง"/>
            </a:endParaRPr>
          </a:p>
        </p:txBody>
      </p:sp>
      <p:sp>
        <p:nvSpPr>
          <p:cNvPr id="14" name="TextBox 10"/>
          <p:cNvSpPr txBox="1"/>
          <p:nvPr/>
        </p:nvSpPr>
        <p:spPr>
          <a:xfrm>
            <a:off x="11313219" y="7587702"/>
            <a:ext cx="1482226" cy="1590179"/>
          </a:xfrm>
          <a:prstGeom prst="rect">
            <a:avLst/>
          </a:prstGeom>
        </p:spPr>
        <p:txBody>
          <a:bodyPr wrap="square" lIns="0" tIns="0" rIns="0" bIns="0" rtlCol="0" anchor="t">
            <a:spAutoFit/>
          </a:bodyPr>
          <a:lstStyle/>
          <a:p>
            <a:pPr>
              <a:lnSpc>
                <a:spcPts val="6205"/>
              </a:lnSpc>
            </a:pPr>
            <a:r>
              <a:rPr lang="en-US" sz="4432" spc="221" dirty="0">
                <a:solidFill>
                  <a:srgbClr val="545454"/>
                </a:solidFill>
                <a:latin typeface="อีฟดอวอิ้ง"/>
              </a:rPr>
              <a:t>hear</a:t>
            </a:r>
          </a:p>
          <a:p>
            <a:pPr marL="0" lvl="0" indent="0" algn="l">
              <a:lnSpc>
                <a:spcPts val="6205"/>
              </a:lnSpc>
              <a:spcBef>
                <a:spcPct val="0"/>
              </a:spcBef>
            </a:pPr>
            <a:endParaRPr lang="en-US" sz="4432" spc="221" dirty="0">
              <a:solidFill>
                <a:srgbClr val="545454"/>
              </a:solidFill>
              <a:latin typeface="อีฟดอวอิ้ง"/>
            </a:endParaRPr>
          </a:p>
        </p:txBody>
      </p:sp>
      <p:sp>
        <p:nvSpPr>
          <p:cNvPr id="15" name="TextBox 10"/>
          <p:cNvSpPr txBox="1"/>
          <p:nvPr/>
        </p:nvSpPr>
        <p:spPr>
          <a:xfrm>
            <a:off x="8402887" y="9414591"/>
            <a:ext cx="1482226" cy="1590179"/>
          </a:xfrm>
          <a:prstGeom prst="rect">
            <a:avLst/>
          </a:prstGeom>
        </p:spPr>
        <p:txBody>
          <a:bodyPr wrap="square" lIns="0" tIns="0" rIns="0" bIns="0" rtlCol="0" anchor="t">
            <a:spAutoFit/>
          </a:bodyPr>
          <a:lstStyle/>
          <a:p>
            <a:pPr>
              <a:lnSpc>
                <a:spcPts val="6205"/>
              </a:lnSpc>
            </a:pPr>
            <a:r>
              <a:rPr lang="en-US" sz="4432" spc="221" dirty="0">
                <a:solidFill>
                  <a:srgbClr val="545454"/>
                </a:solidFill>
                <a:latin typeface="อีฟดอวอิ้ง"/>
              </a:rPr>
              <a:t>see</a:t>
            </a:r>
          </a:p>
          <a:p>
            <a:pPr marL="0" lvl="0" indent="0" algn="l">
              <a:lnSpc>
                <a:spcPts val="6205"/>
              </a:lnSpc>
              <a:spcBef>
                <a:spcPct val="0"/>
              </a:spcBef>
            </a:pPr>
            <a:endParaRPr lang="en-US" sz="4432" spc="221" dirty="0">
              <a:solidFill>
                <a:srgbClr val="545454"/>
              </a:solidFill>
              <a:latin typeface="อีฟดอวอิ้ง"/>
            </a:endParaRPr>
          </a:p>
        </p:txBody>
      </p:sp>
    </p:spTree>
    <p:extLst>
      <p:ext uri="{BB962C8B-B14F-4D97-AF65-F5344CB8AC3E}">
        <p14:creationId xmlns:p14="http://schemas.microsoft.com/office/powerpoint/2010/main" val="3916852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309082">
            <a:off x="294191" y="367758"/>
            <a:ext cx="2224005" cy="847902"/>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0462291" y="1740621"/>
            <a:ext cx="4042399" cy="7138894"/>
          </a:xfrm>
          <a:custGeom>
            <a:avLst/>
            <a:gdLst/>
            <a:ahLst/>
            <a:cxnLst/>
            <a:rect l="l" t="t" r="r" b="b"/>
            <a:pathLst>
              <a:path w="4042399" h="7138894">
                <a:moveTo>
                  <a:pt x="0" y="0"/>
                </a:moveTo>
                <a:lnTo>
                  <a:pt x="4042398" y="0"/>
                </a:lnTo>
                <a:lnTo>
                  <a:pt x="4042398" y="7138894"/>
                </a:lnTo>
                <a:lnTo>
                  <a:pt x="0" y="7138894"/>
                </a:lnTo>
                <a:lnTo>
                  <a:pt x="0" y="0"/>
                </a:lnTo>
                <a:close/>
              </a:path>
            </a:pathLst>
          </a:custGeom>
          <a:blipFill>
            <a:blip r:embed="rId8"/>
            <a:stretch>
              <a:fillRect/>
            </a:stretch>
          </a:blipFill>
        </p:spPr>
        <p:txBody>
          <a:bodyPr/>
          <a:lstStyle/>
          <a:p>
            <a:endParaRPr lang="en-CA"/>
          </a:p>
        </p:txBody>
      </p:sp>
      <p:sp>
        <p:nvSpPr>
          <p:cNvPr id="6" name="TextBox 6"/>
          <p:cNvSpPr txBox="1"/>
          <p:nvPr/>
        </p:nvSpPr>
        <p:spPr>
          <a:xfrm>
            <a:off x="2027317" y="2904744"/>
            <a:ext cx="10262989" cy="1013116"/>
          </a:xfrm>
          <a:prstGeom prst="rect">
            <a:avLst/>
          </a:prstGeom>
        </p:spPr>
        <p:txBody>
          <a:bodyPr lIns="0" tIns="0" rIns="0" bIns="0" rtlCol="0" anchor="t">
            <a:spAutoFit/>
          </a:bodyPr>
          <a:lstStyle/>
          <a:p>
            <a:pPr marL="0" lvl="0" indent="0" algn="l">
              <a:lnSpc>
                <a:spcPts val="7439"/>
              </a:lnSpc>
              <a:spcBef>
                <a:spcPct val="0"/>
              </a:spcBef>
            </a:pPr>
            <a:r>
              <a:rPr lang="en-US" sz="5314" spc="265">
                <a:solidFill>
                  <a:srgbClr val="545454"/>
                </a:solidFill>
                <a:latin typeface="อีฟดอวอิ้ง"/>
              </a:rPr>
              <a:t>Activity!</a:t>
            </a:r>
          </a:p>
        </p:txBody>
      </p:sp>
      <p:sp>
        <p:nvSpPr>
          <p:cNvPr id="7" name="TextBox 7"/>
          <p:cNvSpPr txBox="1"/>
          <p:nvPr/>
        </p:nvSpPr>
        <p:spPr>
          <a:xfrm>
            <a:off x="0" y="3773805"/>
            <a:ext cx="10276877" cy="1156086"/>
          </a:xfrm>
          <a:prstGeom prst="rect">
            <a:avLst/>
          </a:prstGeom>
        </p:spPr>
        <p:txBody>
          <a:bodyPr lIns="0" tIns="0" rIns="0" bIns="0" rtlCol="0" anchor="t">
            <a:spAutoFit/>
          </a:bodyPr>
          <a:lstStyle/>
          <a:p>
            <a:pPr marL="0" lvl="0" indent="0" algn="ctr">
              <a:lnSpc>
                <a:spcPts val="10080"/>
              </a:lnSpc>
              <a:spcBef>
                <a:spcPct val="0"/>
              </a:spcBef>
            </a:pPr>
            <a:r>
              <a:rPr lang="en-US" sz="7200" spc="144" dirty="0">
                <a:solidFill>
                  <a:srgbClr val="0078AE"/>
                </a:solidFill>
                <a:latin typeface="Funtastic" panose="020B0604020202020204" charset="0"/>
              </a:rPr>
              <a:t>Mindful Eating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grpSp>
        <p:nvGrpSpPr>
          <p:cNvPr id="3" name="Group 3"/>
          <p:cNvGrpSpPr/>
          <p:nvPr/>
        </p:nvGrpSpPr>
        <p:grpSpPr>
          <a:xfrm>
            <a:off x="8207687" y="9258300"/>
            <a:ext cx="5880749" cy="1028700"/>
            <a:chOff x="0" y="0"/>
            <a:chExt cx="714590" cy="125001"/>
          </a:xfrm>
        </p:grpSpPr>
        <p:sp>
          <p:nvSpPr>
            <p:cNvPr id="4" name="Freeform 4"/>
            <p:cNvSpPr/>
            <p:nvPr/>
          </p:nvSpPr>
          <p:spPr>
            <a:xfrm>
              <a:off x="0" y="0"/>
              <a:ext cx="714590" cy="125001"/>
            </a:xfrm>
            <a:custGeom>
              <a:avLst/>
              <a:gdLst/>
              <a:ahLst/>
              <a:cxnLst/>
              <a:rect l="l" t="t" r="r" b="b"/>
              <a:pathLst>
                <a:path w="714590" h="125001">
                  <a:moveTo>
                    <a:pt x="357295" y="0"/>
                  </a:moveTo>
                  <a:cubicBezTo>
                    <a:pt x="159966" y="0"/>
                    <a:pt x="0" y="27982"/>
                    <a:pt x="0" y="62500"/>
                  </a:cubicBezTo>
                  <a:cubicBezTo>
                    <a:pt x="0" y="97018"/>
                    <a:pt x="159966" y="125001"/>
                    <a:pt x="357295" y="125001"/>
                  </a:cubicBezTo>
                  <a:cubicBezTo>
                    <a:pt x="554623" y="125001"/>
                    <a:pt x="714590" y="97018"/>
                    <a:pt x="714590" y="62500"/>
                  </a:cubicBezTo>
                  <a:cubicBezTo>
                    <a:pt x="714590" y="27982"/>
                    <a:pt x="554623" y="0"/>
                    <a:pt x="357295" y="0"/>
                  </a:cubicBezTo>
                  <a:close/>
                </a:path>
              </a:pathLst>
            </a:custGeom>
            <a:solidFill>
              <a:srgbClr val="FFF9F1">
                <a:alpha val="22745"/>
              </a:srgbClr>
            </a:solidFill>
          </p:spPr>
          <p:txBody>
            <a:bodyPr/>
            <a:lstStyle/>
            <a:p>
              <a:endParaRPr lang="en-CA"/>
            </a:p>
          </p:txBody>
        </p:sp>
        <p:sp>
          <p:nvSpPr>
            <p:cNvPr id="5" name="TextBox 5"/>
            <p:cNvSpPr txBox="1"/>
            <p:nvPr/>
          </p:nvSpPr>
          <p:spPr>
            <a:xfrm>
              <a:off x="66993" y="-64481"/>
              <a:ext cx="580604" cy="17776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657508" y="7854319"/>
            <a:ext cx="1601792" cy="1521702"/>
          </a:xfrm>
          <a:custGeom>
            <a:avLst/>
            <a:gdLst/>
            <a:ahLst/>
            <a:cxnLst/>
            <a:rect l="l" t="t" r="r" b="b"/>
            <a:pathLst>
              <a:path w="1601792" h="1521702">
                <a:moveTo>
                  <a:pt x="0" y="0"/>
                </a:moveTo>
                <a:lnTo>
                  <a:pt x="1601792" y="0"/>
                </a:lnTo>
                <a:lnTo>
                  <a:pt x="1601792" y="1521703"/>
                </a:lnTo>
                <a:lnTo>
                  <a:pt x="0" y="1521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7" name="Freeform 7"/>
          <p:cNvSpPr/>
          <p:nvPr/>
        </p:nvSpPr>
        <p:spPr>
          <a:xfrm>
            <a:off x="14935653" y="439881"/>
            <a:ext cx="2470756" cy="1435784"/>
          </a:xfrm>
          <a:custGeom>
            <a:avLst/>
            <a:gdLst/>
            <a:ahLst/>
            <a:cxnLst/>
            <a:rect l="l" t="t" r="r" b="b"/>
            <a:pathLst>
              <a:path w="2470756" h="1435784">
                <a:moveTo>
                  <a:pt x="0" y="0"/>
                </a:moveTo>
                <a:lnTo>
                  <a:pt x="2470756" y="0"/>
                </a:lnTo>
                <a:lnTo>
                  <a:pt x="2470756" y="1435783"/>
                </a:lnTo>
                <a:lnTo>
                  <a:pt x="0" y="1435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8" name="Freeform 8"/>
          <p:cNvSpPr/>
          <p:nvPr/>
        </p:nvSpPr>
        <p:spPr>
          <a:xfrm>
            <a:off x="505914" y="838602"/>
            <a:ext cx="1045573" cy="1201808"/>
          </a:xfrm>
          <a:custGeom>
            <a:avLst/>
            <a:gdLst/>
            <a:ahLst/>
            <a:cxnLst/>
            <a:rect l="l" t="t" r="r" b="b"/>
            <a:pathLst>
              <a:path w="1045573" h="1201808">
                <a:moveTo>
                  <a:pt x="0" y="0"/>
                </a:moveTo>
                <a:lnTo>
                  <a:pt x="1045572" y="0"/>
                </a:lnTo>
                <a:lnTo>
                  <a:pt x="1045572" y="1201807"/>
                </a:lnTo>
                <a:lnTo>
                  <a:pt x="0" y="12018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0" name="TextBox 10"/>
          <p:cNvSpPr txBox="1"/>
          <p:nvPr/>
        </p:nvSpPr>
        <p:spPr>
          <a:xfrm>
            <a:off x="1270788" y="2114389"/>
            <a:ext cx="11884683" cy="1369695"/>
          </a:xfrm>
          <a:prstGeom prst="rect">
            <a:avLst/>
          </a:prstGeom>
        </p:spPr>
        <p:txBody>
          <a:bodyPr lIns="0" tIns="0" rIns="0" bIns="0" rtlCol="0" anchor="t">
            <a:spAutoFit/>
          </a:bodyPr>
          <a:lstStyle/>
          <a:p>
            <a:pPr marL="0" lvl="0" indent="0" algn="l">
              <a:lnSpc>
                <a:spcPts val="10080"/>
              </a:lnSpc>
              <a:spcBef>
                <a:spcPct val="0"/>
              </a:spcBef>
            </a:pPr>
            <a:r>
              <a:rPr lang="en-US" sz="7200">
                <a:solidFill>
                  <a:srgbClr val="0078AE"/>
                </a:solidFill>
                <a:latin typeface="Funtastic"/>
              </a:rPr>
              <a:t>Walk &amp; Talk</a:t>
            </a:r>
          </a:p>
        </p:txBody>
      </p:sp>
      <p:sp>
        <p:nvSpPr>
          <p:cNvPr id="11" name="TextBox 11"/>
          <p:cNvSpPr txBox="1"/>
          <p:nvPr/>
        </p:nvSpPr>
        <p:spPr>
          <a:xfrm>
            <a:off x="907955" y="4455519"/>
            <a:ext cx="6063087" cy="5985331"/>
          </a:xfrm>
          <a:prstGeom prst="rect">
            <a:avLst/>
          </a:prstGeom>
        </p:spPr>
        <p:txBody>
          <a:bodyPr lIns="0" tIns="0" rIns="0" bIns="0" rtlCol="0" anchor="t">
            <a:spAutoFit/>
          </a:bodyPr>
          <a:lstStyle/>
          <a:p>
            <a:pPr algn="ctr">
              <a:lnSpc>
                <a:spcPts val="5857"/>
              </a:lnSpc>
            </a:pPr>
            <a:r>
              <a:rPr lang="en-US" sz="3904" spc="195">
                <a:solidFill>
                  <a:srgbClr val="545454"/>
                </a:solidFill>
                <a:latin typeface="อีฟดอวอิ้ง"/>
              </a:rPr>
              <a:t>Did this mindful eating activity make you feel differently about the raisin?</a:t>
            </a:r>
          </a:p>
          <a:p>
            <a:pPr algn="ctr">
              <a:lnSpc>
                <a:spcPts val="5857"/>
              </a:lnSpc>
            </a:pPr>
            <a:endParaRPr lang="en-US" sz="3904" spc="195">
              <a:solidFill>
                <a:srgbClr val="545454"/>
              </a:solidFill>
              <a:latin typeface="อีฟดอวอิ้ง"/>
            </a:endParaRPr>
          </a:p>
          <a:p>
            <a:pPr algn="ctr">
              <a:lnSpc>
                <a:spcPts val="5857"/>
              </a:lnSpc>
            </a:pPr>
            <a:endParaRPr lang="en-US" sz="3904" spc="195">
              <a:solidFill>
                <a:srgbClr val="545454"/>
              </a:solidFill>
              <a:latin typeface="อีฟดอวอิ้ง"/>
            </a:endParaRPr>
          </a:p>
          <a:p>
            <a:pPr algn="ctr">
              <a:lnSpc>
                <a:spcPts val="5857"/>
              </a:lnSpc>
            </a:pPr>
            <a:endParaRPr lang="en-US" sz="3904" spc="195">
              <a:solidFill>
                <a:srgbClr val="545454"/>
              </a:solidFill>
              <a:latin typeface="อีฟดอวอิ้ง"/>
            </a:endParaRPr>
          </a:p>
          <a:p>
            <a:pPr marL="0" lvl="1" indent="0" algn="ctr">
              <a:lnSpc>
                <a:spcPts val="5857"/>
              </a:lnSpc>
              <a:spcBef>
                <a:spcPct val="0"/>
              </a:spcBef>
            </a:pPr>
            <a:endParaRPr lang="en-US" sz="3904" spc="195">
              <a:solidFill>
                <a:srgbClr val="545454"/>
              </a:solidFill>
              <a:latin typeface="อีฟดอวอิ้ง"/>
            </a:endParaRPr>
          </a:p>
        </p:txBody>
      </p:sp>
      <p:sp>
        <p:nvSpPr>
          <p:cNvPr id="12" name="Freeform 3"/>
          <p:cNvSpPr/>
          <p:nvPr/>
        </p:nvSpPr>
        <p:spPr>
          <a:xfrm>
            <a:off x="8188363" y="3571326"/>
            <a:ext cx="5900073" cy="5738087"/>
          </a:xfrm>
          <a:custGeom>
            <a:avLst/>
            <a:gdLst/>
            <a:ahLst/>
            <a:cxnLst/>
            <a:rect l="l" t="t" r="r" b="b"/>
            <a:pathLst>
              <a:path w="3838795" h="3786012">
                <a:moveTo>
                  <a:pt x="0" y="0"/>
                </a:moveTo>
                <a:lnTo>
                  <a:pt x="3838795" y="0"/>
                </a:lnTo>
                <a:lnTo>
                  <a:pt x="3838795" y="3786012"/>
                </a:lnTo>
                <a:lnTo>
                  <a:pt x="0" y="3786012"/>
                </a:lnTo>
                <a:lnTo>
                  <a:pt x="0" y="0"/>
                </a:lnTo>
                <a:close/>
              </a:path>
            </a:pathLst>
          </a:custGeom>
          <a:blipFill>
            <a:blip r:embed="rId10"/>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596515" y="6377187"/>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TextBox 5"/>
          <p:cNvSpPr txBox="1"/>
          <p:nvPr/>
        </p:nvSpPr>
        <p:spPr>
          <a:xfrm>
            <a:off x="287360" y="2949688"/>
            <a:ext cx="9329822" cy="2379113"/>
          </a:xfrm>
          <a:prstGeom prst="rect">
            <a:avLst/>
          </a:prstGeom>
        </p:spPr>
        <p:txBody>
          <a:bodyPr lIns="0" tIns="0" rIns="0" bIns="0" rtlCol="0" anchor="t">
            <a:spAutoFit/>
          </a:bodyPr>
          <a:lstStyle/>
          <a:p>
            <a:pPr algn="ctr">
              <a:lnSpc>
                <a:spcPts val="9813"/>
              </a:lnSpc>
            </a:pPr>
            <a:r>
              <a:rPr lang="en-US" sz="7009" spc="140" dirty="0">
                <a:solidFill>
                  <a:srgbClr val="0078AE"/>
                </a:solidFill>
                <a:latin typeface="Funtastic" panose="020B0604020202020204" charset="0"/>
              </a:rPr>
              <a:t>Listening to</a:t>
            </a:r>
          </a:p>
          <a:p>
            <a:pPr marL="0" lvl="0" indent="0" algn="ctr">
              <a:lnSpc>
                <a:spcPts val="9813"/>
              </a:lnSpc>
              <a:spcBef>
                <a:spcPct val="0"/>
              </a:spcBef>
            </a:pPr>
            <a:r>
              <a:rPr lang="en-US" sz="7009" spc="140" dirty="0">
                <a:solidFill>
                  <a:srgbClr val="0078AE"/>
                </a:solidFill>
                <a:latin typeface="Funtastic" panose="020B0604020202020204" charset="0"/>
              </a:rPr>
              <a:t> Your Body</a:t>
            </a:r>
          </a:p>
        </p:txBody>
      </p:sp>
      <p:grpSp>
        <p:nvGrpSpPr>
          <p:cNvPr id="6" name="Group 6"/>
          <p:cNvGrpSpPr/>
          <p:nvPr/>
        </p:nvGrpSpPr>
        <p:grpSpPr>
          <a:xfrm>
            <a:off x="9617182" y="8003198"/>
            <a:ext cx="5868659" cy="1630249"/>
            <a:chOff x="0" y="0"/>
            <a:chExt cx="782425" cy="217349"/>
          </a:xfrm>
        </p:grpSpPr>
        <p:sp>
          <p:nvSpPr>
            <p:cNvPr id="7" name="Freeform 7"/>
            <p:cNvSpPr/>
            <p:nvPr/>
          </p:nvSpPr>
          <p:spPr>
            <a:xfrm>
              <a:off x="0" y="0"/>
              <a:ext cx="782425" cy="217349"/>
            </a:xfrm>
            <a:custGeom>
              <a:avLst/>
              <a:gdLst/>
              <a:ahLst/>
              <a:cxnLst/>
              <a:rect l="l" t="t" r="r" b="b"/>
              <a:pathLst>
                <a:path w="782425" h="217349">
                  <a:moveTo>
                    <a:pt x="391213" y="0"/>
                  </a:moveTo>
                  <a:cubicBezTo>
                    <a:pt x="175152" y="0"/>
                    <a:pt x="0" y="48655"/>
                    <a:pt x="0" y="108675"/>
                  </a:cubicBezTo>
                  <a:cubicBezTo>
                    <a:pt x="0" y="168694"/>
                    <a:pt x="175152" y="217349"/>
                    <a:pt x="391213" y="217349"/>
                  </a:cubicBezTo>
                  <a:cubicBezTo>
                    <a:pt x="607273" y="217349"/>
                    <a:pt x="782425" y="168694"/>
                    <a:pt x="782425" y="108675"/>
                  </a:cubicBezTo>
                  <a:cubicBezTo>
                    <a:pt x="782425" y="48655"/>
                    <a:pt x="607273" y="0"/>
                    <a:pt x="391213" y="0"/>
                  </a:cubicBezTo>
                  <a:close/>
                </a:path>
              </a:pathLst>
            </a:custGeom>
            <a:solidFill>
              <a:srgbClr val="5D5D5D">
                <a:alpha val="22745"/>
              </a:srgbClr>
            </a:solidFill>
          </p:spPr>
          <p:txBody>
            <a:bodyPr/>
            <a:lstStyle/>
            <a:p>
              <a:endParaRPr lang="en-CA"/>
            </a:p>
          </p:txBody>
        </p:sp>
        <p:sp>
          <p:nvSpPr>
            <p:cNvPr id="8" name="TextBox 8"/>
            <p:cNvSpPr txBox="1"/>
            <p:nvPr/>
          </p:nvSpPr>
          <p:spPr>
            <a:xfrm>
              <a:off x="73352" y="-17724"/>
              <a:ext cx="635721" cy="214696"/>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0067768" y="653553"/>
            <a:ext cx="4967487" cy="8645373"/>
          </a:xfrm>
          <a:custGeom>
            <a:avLst/>
            <a:gdLst/>
            <a:ahLst/>
            <a:cxnLst/>
            <a:rect l="l" t="t" r="r" b="b"/>
            <a:pathLst>
              <a:path w="4967487" h="8645373">
                <a:moveTo>
                  <a:pt x="0" y="0"/>
                </a:moveTo>
                <a:lnTo>
                  <a:pt x="4967487" y="0"/>
                </a:lnTo>
                <a:lnTo>
                  <a:pt x="4967487" y="8645373"/>
                </a:lnTo>
                <a:lnTo>
                  <a:pt x="0" y="8645373"/>
                </a:lnTo>
                <a:lnTo>
                  <a:pt x="0" y="0"/>
                </a:lnTo>
                <a:close/>
              </a:path>
            </a:pathLst>
          </a:custGeom>
          <a:blipFill>
            <a:blip r:embed="rId8"/>
            <a:stretch>
              <a:fillRect/>
            </a:stretch>
          </a:blipFill>
        </p:spPr>
        <p:txBody>
          <a:bodyPr/>
          <a:lstStyle/>
          <a:p>
            <a:endParaRPr lang="en-CA"/>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grpSp>
        <p:nvGrpSpPr>
          <p:cNvPr id="3" name="Group 3"/>
          <p:cNvGrpSpPr/>
          <p:nvPr/>
        </p:nvGrpSpPr>
        <p:grpSpPr>
          <a:xfrm>
            <a:off x="2058729" y="6024798"/>
            <a:ext cx="4385853" cy="2847866"/>
            <a:chOff x="0" y="0"/>
            <a:chExt cx="827989" cy="537638"/>
          </a:xfrm>
        </p:grpSpPr>
        <p:sp>
          <p:nvSpPr>
            <p:cNvPr id="4" name="Freeform 4"/>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5" name="TextBox 5"/>
            <p:cNvSpPr txBox="1"/>
            <p:nvPr/>
          </p:nvSpPr>
          <p:spPr>
            <a:xfrm>
              <a:off x="40144" y="33440"/>
              <a:ext cx="736600" cy="492125"/>
            </a:xfrm>
            <a:prstGeom prst="rect">
              <a:avLst/>
            </a:prstGeom>
          </p:spPr>
          <p:txBody>
            <a:bodyPr lIns="50800" tIns="50800" rIns="50800" bIns="50800" rtlCol="0" anchor="ctr"/>
            <a:lstStyle/>
            <a:p>
              <a:pPr algn="ctr">
                <a:lnSpc>
                  <a:spcPts val="3919"/>
                </a:lnSpc>
              </a:pPr>
              <a:r>
                <a:rPr lang="en-US" sz="3600" dirty="0">
                  <a:solidFill>
                    <a:srgbClr val="000000"/>
                  </a:solidFill>
                  <a:latin typeface="อีฟดอวอิ้ง"/>
                </a:rPr>
                <a:t>Stomach Growls</a:t>
              </a:r>
            </a:p>
          </p:txBody>
        </p:sp>
      </p:grpSp>
      <p:sp>
        <p:nvSpPr>
          <p:cNvPr id="6" name="TextBox 6"/>
          <p:cNvSpPr txBox="1"/>
          <p:nvPr/>
        </p:nvSpPr>
        <p:spPr>
          <a:xfrm>
            <a:off x="5350104" y="4332152"/>
            <a:ext cx="7523345" cy="1513235"/>
          </a:xfrm>
          <a:prstGeom prst="rect">
            <a:avLst/>
          </a:prstGeom>
        </p:spPr>
        <p:txBody>
          <a:bodyPr wrap="square" lIns="0" tIns="0" rIns="0" bIns="0" rtlCol="0" anchor="t">
            <a:spAutoFit/>
          </a:bodyPr>
          <a:lstStyle/>
          <a:p>
            <a:pPr marL="0" lvl="0" indent="0" algn="ctr">
              <a:lnSpc>
                <a:spcPts val="5880"/>
              </a:lnSpc>
              <a:spcBef>
                <a:spcPct val="0"/>
              </a:spcBef>
            </a:pPr>
            <a:r>
              <a:rPr lang="en-US" sz="5400" spc="84" dirty="0">
                <a:solidFill>
                  <a:srgbClr val="0078AE"/>
                </a:solidFill>
                <a:latin typeface="Funtastic"/>
              </a:rPr>
              <a:t>How do you know when you’re hungry?</a:t>
            </a:r>
          </a:p>
        </p:txBody>
      </p:sp>
      <p:grpSp>
        <p:nvGrpSpPr>
          <p:cNvPr id="7" name="Group 7"/>
          <p:cNvGrpSpPr/>
          <p:nvPr/>
        </p:nvGrpSpPr>
        <p:grpSpPr>
          <a:xfrm>
            <a:off x="1028700" y="2397602"/>
            <a:ext cx="4385853" cy="2879838"/>
            <a:chOff x="0" y="0"/>
            <a:chExt cx="827989" cy="543674"/>
          </a:xfrm>
        </p:grpSpPr>
        <p:sp>
          <p:nvSpPr>
            <p:cNvPr id="8" name="Freeform 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9" name="TextBox 9"/>
            <p:cNvSpPr txBox="1"/>
            <p:nvPr/>
          </p:nvSpPr>
          <p:spPr>
            <a:xfrm>
              <a:off x="39611" y="51549"/>
              <a:ext cx="736600" cy="492125"/>
            </a:xfrm>
            <a:prstGeom prst="rect">
              <a:avLst/>
            </a:prstGeom>
          </p:spPr>
          <p:txBody>
            <a:bodyPr lIns="50800" tIns="50800" rIns="50800" bIns="50800" rtlCol="0" anchor="ctr"/>
            <a:lstStyle/>
            <a:p>
              <a:pPr algn="ctr">
                <a:lnSpc>
                  <a:spcPts val="3919"/>
                </a:lnSpc>
              </a:pPr>
              <a:r>
                <a:rPr lang="en-US" sz="3600" dirty="0">
                  <a:solidFill>
                    <a:srgbClr val="000000"/>
                  </a:solidFill>
                  <a:latin typeface="อีฟดอวอิ้ง"/>
                </a:rPr>
                <a:t>Lower energy</a:t>
              </a:r>
            </a:p>
          </p:txBody>
        </p:sp>
      </p:grpSp>
      <p:grpSp>
        <p:nvGrpSpPr>
          <p:cNvPr id="10" name="Group 10"/>
          <p:cNvGrpSpPr/>
          <p:nvPr/>
        </p:nvGrpSpPr>
        <p:grpSpPr>
          <a:xfrm>
            <a:off x="5858637" y="375808"/>
            <a:ext cx="4385853" cy="2847866"/>
            <a:chOff x="0" y="0"/>
            <a:chExt cx="827989" cy="537638"/>
          </a:xfrm>
        </p:grpSpPr>
        <p:sp>
          <p:nvSpPr>
            <p:cNvPr id="11" name="Freeform 11"/>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12" name="TextBox 12"/>
            <p:cNvSpPr txBox="1"/>
            <p:nvPr/>
          </p:nvSpPr>
          <p:spPr>
            <a:xfrm>
              <a:off x="49904" y="39166"/>
              <a:ext cx="736600" cy="492125"/>
            </a:xfrm>
            <a:prstGeom prst="rect">
              <a:avLst/>
            </a:prstGeom>
          </p:spPr>
          <p:txBody>
            <a:bodyPr lIns="50800" tIns="50800" rIns="50800" bIns="50800" rtlCol="0" anchor="ctr"/>
            <a:lstStyle/>
            <a:p>
              <a:pPr algn="ctr">
                <a:lnSpc>
                  <a:spcPts val="3919"/>
                </a:lnSpc>
              </a:pPr>
              <a:r>
                <a:rPr lang="en-US" sz="3600" dirty="0">
                  <a:solidFill>
                    <a:srgbClr val="000000"/>
                  </a:solidFill>
                  <a:latin typeface="อีฟดอวอิ้ง"/>
                </a:rPr>
                <a:t>Difficulty focusing</a:t>
              </a:r>
            </a:p>
          </p:txBody>
        </p:sp>
      </p:grpSp>
      <p:grpSp>
        <p:nvGrpSpPr>
          <p:cNvPr id="13" name="Group 13"/>
          <p:cNvGrpSpPr/>
          <p:nvPr/>
        </p:nvGrpSpPr>
        <p:grpSpPr>
          <a:xfrm>
            <a:off x="7310278" y="6663358"/>
            <a:ext cx="4385853" cy="2847866"/>
            <a:chOff x="0" y="0"/>
            <a:chExt cx="827989" cy="537638"/>
          </a:xfrm>
        </p:grpSpPr>
        <p:sp>
          <p:nvSpPr>
            <p:cNvPr id="14" name="Freeform 14"/>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15" name="TextBox 15"/>
            <p:cNvSpPr txBox="1"/>
            <p:nvPr/>
          </p:nvSpPr>
          <p:spPr>
            <a:xfrm>
              <a:off x="39251" y="23315"/>
              <a:ext cx="736600" cy="492125"/>
            </a:xfrm>
            <a:prstGeom prst="rect">
              <a:avLst/>
            </a:prstGeom>
          </p:spPr>
          <p:txBody>
            <a:bodyPr lIns="50800" tIns="50800" rIns="50800" bIns="50800" rtlCol="0" anchor="ctr"/>
            <a:lstStyle/>
            <a:p>
              <a:pPr algn="ctr">
                <a:lnSpc>
                  <a:spcPts val="3919"/>
                </a:lnSpc>
              </a:pPr>
              <a:r>
                <a:rPr lang="en-US" sz="3600" dirty="0">
                  <a:solidFill>
                    <a:srgbClr val="000000"/>
                  </a:solidFill>
                  <a:latin typeface="อีฟดอวอิ้ง"/>
                </a:rPr>
                <a:t>Feel grumpy</a:t>
              </a:r>
            </a:p>
          </p:txBody>
        </p:sp>
      </p:grpSp>
      <p:grpSp>
        <p:nvGrpSpPr>
          <p:cNvPr id="16" name="Group 16"/>
          <p:cNvGrpSpPr/>
          <p:nvPr/>
        </p:nvGrpSpPr>
        <p:grpSpPr>
          <a:xfrm>
            <a:off x="12199088" y="5223019"/>
            <a:ext cx="4385853" cy="2847866"/>
            <a:chOff x="0" y="0"/>
            <a:chExt cx="827989" cy="537638"/>
          </a:xfrm>
        </p:grpSpPr>
        <p:sp>
          <p:nvSpPr>
            <p:cNvPr id="17" name="Freeform 1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18" name="TextBox 18"/>
            <p:cNvSpPr txBox="1"/>
            <p:nvPr/>
          </p:nvSpPr>
          <p:spPr>
            <a:xfrm>
              <a:off x="64249" y="30633"/>
              <a:ext cx="736600" cy="492125"/>
            </a:xfrm>
            <a:prstGeom prst="rect">
              <a:avLst/>
            </a:prstGeom>
          </p:spPr>
          <p:txBody>
            <a:bodyPr lIns="50800" tIns="50800" rIns="50800" bIns="50800" rtlCol="0" anchor="ctr"/>
            <a:lstStyle/>
            <a:p>
              <a:pPr algn="ctr">
                <a:lnSpc>
                  <a:spcPts val="3919"/>
                </a:lnSpc>
              </a:pPr>
              <a:r>
                <a:rPr lang="en-US" sz="3600" dirty="0">
                  <a:solidFill>
                    <a:srgbClr val="000000"/>
                  </a:solidFill>
                  <a:latin typeface="อีฟดอวอิ้ง"/>
                </a:rPr>
                <a:t>Headache</a:t>
              </a:r>
            </a:p>
          </p:txBody>
        </p:sp>
      </p:grpSp>
      <p:grpSp>
        <p:nvGrpSpPr>
          <p:cNvPr id="19" name="Group 19"/>
          <p:cNvGrpSpPr/>
          <p:nvPr/>
        </p:nvGrpSpPr>
        <p:grpSpPr>
          <a:xfrm>
            <a:off x="11441518" y="1233058"/>
            <a:ext cx="4385853" cy="2847866"/>
            <a:chOff x="0" y="0"/>
            <a:chExt cx="827989" cy="537638"/>
          </a:xfrm>
        </p:grpSpPr>
        <p:sp>
          <p:nvSpPr>
            <p:cNvPr id="20" name="Freeform 2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21" name="TextBox 21"/>
            <p:cNvSpPr txBox="1"/>
            <p:nvPr/>
          </p:nvSpPr>
          <p:spPr>
            <a:xfrm>
              <a:off x="45694" y="45513"/>
              <a:ext cx="736600" cy="492125"/>
            </a:xfrm>
            <a:prstGeom prst="rect">
              <a:avLst/>
            </a:prstGeom>
          </p:spPr>
          <p:txBody>
            <a:bodyPr lIns="50800" tIns="50800" rIns="50800" bIns="50800" rtlCol="0" anchor="ctr"/>
            <a:lstStyle/>
            <a:p>
              <a:pPr algn="ctr">
                <a:lnSpc>
                  <a:spcPts val="3919"/>
                </a:lnSpc>
              </a:pPr>
              <a:r>
                <a:rPr lang="en-US" sz="3600" dirty="0">
                  <a:solidFill>
                    <a:srgbClr val="000000"/>
                  </a:solidFill>
                  <a:latin typeface="อีฟดอวอิ้ง"/>
                </a:rPr>
                <a:t>Stomach feels empty</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15033345" y="0"/>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0" y="7018168"/>
            <a:ext cx="2875216" cy="4114800"/>
          </a:xfrm>
          <a:custGeom>
            <a:avLst/>
            <a:gdLst/>
            <a:ahLst/>
            <a:cxnLst/>
            <a:rect l="l" t="t" r="r" b="b"/>
            <a:pathLst>
              <a:path w="2875216" h="4114800">
                <a:moveTo>
                  <a:pt x="0" y="0"/>
                </a:moveTo>
                <a:lnTo>
                  <a:pt x="2875216" y="0"/>
                </a:lnTo>
                <a:lnTo>
                  <a:pt x="287521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TextBox 6"/>
          <p:cNvSpPr txBox="1"/>
          <p:nvPr/>
        </p:nvSpPr>
        <p:spPr>
          <a:xfrm>
            <a:off x="3806223" y="131799"/>
            <a:ext cx="9329822" cy="1894108"/>
          </a:xfrm>
          <a:prstGeom prst="rect">
            <a:avLst/>
          </a:prstGeom>
        </p:spPr>
        <p:txBody>
          <a:bodyPr lIns="0" tIns="0" rIns="0" bIns="0" rtlCol="0" anchor="t">
            <a:spAutoFit/>
          </a:bodyPr>
          <a:lstStyle/>
          <a:p>
            <a:pPr marL="0" lvl="0" indent="0" algn="ctr">
              <a:lnSpc>
                <a:spcPts val="7840"/>
              </a:lnSpc>
              <a:spcBef>
                <a:spcPct val="0"/>
              </a:spcBef>
            </a:pPr>
            <a:r>
              <a:rPr lang="en-US" sz="5600" spc="112" dirty="0">
                <a:solidFill>
                  <a:srgbClr val="0078AE"/>
                </a:solidFill>
                <a:latin typeface="Funtastic" panose="020B0604020202020204" charset="0"/>
              </a:rPr>
              <a:t>How to respond to your body’s signals</a:t>
            </a:r>
          </a:p>
        </p:txBody>
      </p:sp>
      <p:graphicFrame>
        <p:nvGraphicFramePr>
          <p:cNvPr id="7" name="Table 7"/>
          <p:cNvGraphicFramePr>
            <a:graphicFrameLocks noGrp="1"/>
          </p:cNvGraphicFramePr>
          <p:nvPr/>
        </p:nvGraphicFramePr>
        <p:xfrm>
          <a:off x="2891378" y="2544611"/>
          <a:ext cx="5908021" cy="6530956"/>
        </p:xfrm>
        <a:graphic>
          <a:graphicData uri="http://schemas.openxmlformats.org/drawingml/2006/table">
            <a:tbl>
              <a:tblPr/>
              <a:tblGrid>
                <a:gridCol w="5908021">
                  <a:extLst>
                    <a:ext uri="{9D8B030D-6E8A-4147-A177-3AD203B41FA5}">
                      <a16:colId xmlns:a16="http://schemas.microsoft.com/office/drawing/2014/main" val="20000"/>
                    </a:ext>
                  </a:extLst>
                </a:gridCol>
              </a:tblGrid>
              <a:tr h="1198848">
                <a:tc>
                  <a:txBody>
                    <a:bodyPr/>
                    <a:lstStyle/>
                    <a:p>
                      <a:pPr algn="l">
                        <a:lnSpc>
                          <a:spcPts val="5040"/>
                        </a:lnSpc>
                        <a:defRPr/>
                      </a:pPr>
                      <a:r>
                        <a:rPr lang="en-US" sz="3600">
                          <a:solidFill>
                            <a:srgbClr val="0078AE"/>
                          </a:solidFill>
                          <a:latin typeface="Funtastic"/>
                        </a:rPr>
                        <a:t>Signal</a:t>
                      </a:r>
                      <a:endParaRPr lang="en-US" sz="11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D4EFFC"/>
                    </a:solidFill>
                  </a:tcPr>
                </a:tc>
                <a:extLst>
                  <a:ext uri="{0D108BD9-81ED-4DB2-BD59-A6C34878D82A}">
                    <a16:rowId xmlns:a16="http://schemas.microsoft.com/office/drawing/2014/main" val="10000"/>
                  </a:ext>
                </a:extLst>
              </a:tr>
              <a:tr h="1333027">
                <a:tc>
                  <a:txBody>
                    <a:bodyPr/>
                    <a:lstStyle/>
                    <a:p>
                      <a:pPr algn="l">
                        <a:lnSpc>
                          <a:spcPts val="1580"/>
                        </a:lnSpc>
                        <a:defRPr/>
                      </a:pPr>
                      <a:r>
                        <a:rPr lang="en-US" sz="1128">
                          <a:solidFill>
                            <a:srgbClr val="000000"/>
                          </a:solidFill>
                          <a:latin typeface="Calibri (MS)"/>
                        </a:rPr>
                        <a:t>Lesson: Rest and Reset </a:t>
                      </a:r>
                      <a:endParaRPr lang="en-US" sz="11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1"/>
                  </a:ext>
                </a:extLst>
              </a:tr>
              <a:tr h="1333027">
                <a:tc>
                  <a:txBody>
                    <a:bodyPr/>
                    <a:lstStyle/>
                    <a:p>
                      <a:pPr algn="l">
                        <a:lnSpc>
                          <a:spcPts val="3919"/>
                        </a:lnSpc>
                        <a:defRPr/>
                      </a:pPr>
                      <a:r>
                        <a:rPr lang="en-US" sz="2799">
                          <a:solidFill>
                            <a:srgbClr val="000000"/>
                          </a:solidFill>
                          <a:latin typeface="อีฟดอวอิ้ง"/>
                        </a:rPr>
                        <a:t>Hungry</a:t>
                      </a:r>
                      <a:endParaRPr lang="en-US" sz="11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2"/>
                  </a:ext>
                </a:extLst>
              </a:tr>
              <a:tr h="1333027">
                <a:tc>
                  <a:txBody>
                    <a:bodyPr/>
                    <a:lstStyle/>
                    <a:p>
                      <a:pPr algn="l">
                        <a:lnSpc>
                          <a:spcPts val="3919"/>
                        </a:lnSpc>
                        <a:defRPr/>
                      </a:pPr>
                      <a:r>
                        <a:rPr lang="en-US" sz="2799">
                          <a:solidFill>
                            <a:srgbClr val="000000"/>
                          </a:solidFill>
                          <a:latin typeface="อีฟดอวอิ้ง"/>
                        </a:rPr>
                        <a:t>Thirst</a:t>
                      </a:r>
                      <a:endParaRPr lang="en-US" sz="11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3"/>
                  </a:ext>
                </a:extLst>
              </a:tr>
              <a:tr h="1333027">
                <a:tc>
                  <a:txBody>
                    <a:bodyPr/>
                    <a:lstStyle/>
                    <a:p>
                      <a:pPr algn="l">
                        <a:lnSpc>
                          <a:spcPts val="3919"/>
                        </a:lnSpc>
                        <a:defRPr/>
                      </a:pPr>
                      <a:r>
                        <a:rPr lang="en-US" sz="2799">
                          <a:solidFill>
                            <a:srgbClr val="000000"/>
                          </a:solidFill>
                          <a:latin typeface="อีฟดอวอิ้ง"/>
                        </a:rPr>
                        <a:t>Emotional Upset</a:t>
                      </a:r>
                      <a:endParaRPr lang="en-US" sz="11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4"/>
                  </a:ext>
                </a:extLst>
              </a:tr>
            </a:tbl>
          </a:graphicData>
        </a:graphic>
      </p:graphicFrame>
      <p:graphicFrame>
        <p:nvGraphicFramePr>
          <p:cNvPr id="8" name="Table 8"/>
          <p:cNvGraphicFramePr>
            <a:graphicFrameLocks noGrp="1"/>
          </p:cNvGraphicFramePr>
          <p:nvPr/>
        </p:nvGraphicFramePr>
        <p:xfrm>
          <a:off x="2891378" y="3738213"/>
          <a:ext cx="5908021" cy="1355770"/>
        </p:xfrm>
        <a:graphic>
          <a:graphicData uri="http://schemas.openxmlformats.org/drawingml/2006/table">
            <a:tbl>
              <a:tblPr/>
              <a:tblGrid>
                <a:gridCol w="5908021">
                  <a:extLst>
                    <a:ext uri="{9D8B030D-6E8A-4147-A177-3AD203B41FA5}">
                      <a16:colId xmlns:a16="http://schemas.microsoft.com/office/drawing/2014/main" val="20000"/>
                    </a:ext>
                  </a:extLst>
                </a:gridCol>
              </a:tblGrid>
              <a:tr h="1355770">
                <a:tc>
                  <a:txBody>
                    <a:bodyPr/>
                    <a:lstStyle/>
                    <a:p>
                      <a:pPr algn="l">
                        <a:lnSpc>
                          <a:spcPts val="3919"/>
                        </a:lnSpc>
                        <a:defRPr/>
                      </a:pPr>
                      <a:r>
                        <a:rPr lang="en-US" sz="2799">
                          <a:solidFill>
                            <a:srgbClr val="000000"/>
                          </a:solidFill>
                          <a:latin typeface="อีฟดอวอิ้ง"/>
                        </a:rPr>
                        <a:t>Tired</a:t>
                      </a:r>
                      <a:endParaRPr lang="en-US" sz="11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nvGraphicFramePr>
        <p:xfrm>
          <a:off x="8799399" y="2544611"/>
          <a:ext cx="5908021" cy="6530956"/>
        </p:xfrm>
        <a:graphic>
          <a:graphicData uri="http://schemas.openxmlformats.org/drawingml/2006/table">
            <a:tbl>
              <a:tblPr/>
              <a:tblGrid>
                <a:gridCol w="5908021">
                  <a:extLst>
                    <a:ext uri="{9D8B030D-6E8A-4147-A177-3AD203B41FA5}">
                      <a16:colId xmlns:a16="http://schemas.microsoft.com/office/drawing/2014/main" val="20000"/>
                    </a:ext>
                  </a:extLst>
                </a:gridCol>
              </a:tblGrid>
              <a:tr h="1198848">
                <a:tc>
                  <a:txBody>
                    <a:bodyPr/>
                    <a:lstStyle/>
                    <a:p>
                      <a:pPr algn="l">
                        <a:lnSpc>
                          <a:spcPts val="5040"/>
                        </a:lnSpc>
                        <a:defRPr/>
                      </a:pPr>
                      <a:r>
                        <a:rPr lang="en-US" sz="3600">
                          <a:solidFill>
                            <a:srgbClr val="0078AE"/>
                          </a:solidFill>
                          <a:latin typeface="Funtastic"/>
                        </a:rPr>
                        <a:t>How to Respond</a:t>
                      </a:r>
                      <a:endParaRPr lang="en-US" sz="11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D4EFFC"/>
                    </a:solidFill>
                  </a:tcPr>
                </a:tc>
                <a:extLst>
                  <a:ext uri="{0D108BD9-81ED-4DB2-BD59-A6C34878D82A}">
                    <a16:rowId xmlns:a16="http://schemas.microsoft.com/office/drawing/2014/main" val="10000"/>
                  </a:ext>
                </a:extLst>
              </a:tr>
              <a:tr h="1333027">
                <a:tc>
                  <a:txBody>
                    <a:bodyPr/>
                    <a:lstStyle/>
                    <a:p>
                      <a:pPr algn="l">
                        <a:lnSpc>
                          <a:spcPts val="1580"/>
                        </a:lnSpc>
                        <a:defRPr/>
                      </a:pPr>
                      <a:r>
                        <a:rPr lang="en-US" sz="1128">
                          <a:solidFill>
                            <a:srgbClr val="000000"/>
                          </a:solidFill>
                          <a:latin typeface="Calibri (MS)"/>
                        </a:rPr>
                        <a:t>Lesson: Rest and Reset </a:t>
                      </a:r>
                      <a:endParaRPr lang="en-US" sz="11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1"/>
                  </a:ext>
                </a:extLst>
              </a:tr>
              <a:tr h="1333027">
                <a:tc>
                  <a:txBody>
                    <a:bodyPr/>
                    <a:lstStyle/>
                    <a:p>
                      <a:pPr algn="l">
                        <a:lnSpc>
                          <a:spcPts val="3919"/>
                        </a:lnSpc>
                        <a:defRPr/>
                      </a:pPr>
                      <a:r>
                        <a:rPr lang="en-US" sz="2799" dirty="0">
                          <a:solidFill>
                            <a:srgbClr val="000000"/>
                          </a:solidFill>
                          <a:latin typeface="อีฟดอวอิ้ง"/>
                        </a:rPr>
                        <a:t>Food</a:t>
                      </a:r>
                      <a:endParaRPr lang="en-US" sz="1100" dirty="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2"/>
                  </a:ext>
                </a:extLst>
              </a:tr>
              <a:tr h="1333027">
                <a:tc>
                  <a:txBody>
                    <a:bodyPr/>
                    <a:lstStyle/>
                    <a:p>
                      <a:pPr algn="l">
                        <a:lnSpc>
                          <a:spcPts val="3919"/>
                        </a:lnSpc>
                        <a:defRPr/>
                      </a:pPr>
                      <a:r>
                        <a:rPr lang="en-US" sz="2799">
                          <a:solidFill>
                            <a:srgbClr val="000000"/>
                          </a:solidFill>
                          <a:latin typeface="อีฟดอวอิ้ง"/>
                        </a:rPr>
                        <a:t>Drink Water</a:t>
                      </a:r>
                      <a:endParaRPr lang="en-US" sz="11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3"/>
                  </a:ext>
                </a:extLst>
              </a:tr>
              <a:tr h="1333027">
                <a:tc>
                  <a:txBody>
                    <a:bodyPr/>
                    <a:lstStyle/>
                    <a:p>
                      <a:pPr algn="l">
                        <a:lnSpc>
                          <a:spcPts val="3919"/>
                        </a:lnSpc>
                        <a:defRPr/>
                      </a:pPr>
                      <a:r>
                        <a:rPr lang="en-US" sz="2799" dirty="0">
                          <a:solidFill>
                            <a:srgbClr val="000000"/>
                          </a:solidFill>
                          <a:latin typeface="อีฟดอวอิ้ง"/>
                        </a:rPr>
                        <a:t>Talk/Hug/Other</a:t>
                      </a:r>
                      <a:endParaRPr lang="en-US" sz="1100" dirty="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4"/>
                  </a:ext>
                </a:extLst>
              </a:tr>
            </a:tbl>
          </a:graphicData>
        </a:graphic>
      </p:graphicFrame>
      <p:graphicFrame>
        <p:nvGraphicFramePr>
          <p:cNvPr id="10" name="Table 10"/>
          <p:cNvGraphicFramePr>
            <a:graphicFrameLocks noGrp="1"/>
          </p:cNvGraphicFramePr>
          <p:nvPr/>
        </p:nvGraphicFramePr>
        <p:xfrm>
          <a:off x="8799399" y="3738213"/>
          <a:ext cx="5908021" cy="1355770"/>
        </p:xfrm>
        <a:graphic>
          <a:graphicData uri="http://schemas.openxmlformats.org/drawingml/2006/table">
            <a:tbl>
              <a:tblPr/>
              <a:tblGrid>
                <a:gridCol w="5908021">
                  <a:extLst>
                    <a:ext uri="{9D8B030D-6E8A-4147-A177-3AD203B41FA5}">
                      <a16:colId xmlns:a16="http://schemas.microsoft.com/office/drawing/2014/main" val="20000"/>
                    </a:ext>
                  </a:extLst>
                </a:gridCol>
              </a:tblGrid>
              <a:tr h="1355770">
                <a:tc>
                  <a:txBody>
                    <a:bodyPr/>
                    <a:lstStyle/>
                    <a:p>
                      <a:pPr algn="l">
                        <a:lnSpc>
                          <a:spcPts val="3919"/>
                        </a:lnSpc>
                        <a:defRPr/>
                      </a:pPr>
                      <a:r>
                        <a:rPr lang="en-US" sz="2799">
                          <a:solidFill>
                            <a:srgbClr val="000000"/>
                          </a:solidFill>
                          <a:latin typeface="อีฟดอวอิ้ง"/>
                        </a:rPr>
                        <a:t>Sleep/Rest</a:t>
                      </a:r>
                      <a:endParaRPr lang="en-US" sz="11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937529" y="190184"/>
            <a:ext cx="2161955" cy="2366024"/>
          </a:xfrm>
          <a:custGeom>
            <a:avLst/>
            <a:gdLst/>
            <a:ahLst/>
            <a:cxnLst/>
            <a:rect l="l" t="t" r="r" b="b"/>
            <a:pathLst>
              <a:path w="2161955" h="2366024">
                <a:moveTo>
                  <a:pt x="0" y="0"/>
                </a:moveTo>
                <a:lnTo>
                  <a:pt x="2161954" y="0"/>
                </a:lnTo>
                <a:lnTo>
                  <a:pt x="2161954" y="2366024"/>
                </a:lnTo>
                <a:lnTo>
                  <a:pt x="0" y="2366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10291860">
            <a:off x="16638896" y="-87323"/>
            <a:ext cx="1766101" cy="1844492"/>
          </a:xfrm>
          <a:custGeom>
            <a:avLst/>
            <a:gdLst/>
            <a:ahLst/>
            <a:cxnLst/>
            <a:rect l="l" t="t" r="r" b="b"/>
            <a:pathLst>
              <a:path w="1766101" h="1844492">
                <a:moveTo>
                  <a:pt x="0" y="0"/>
                </a:moveTo>
                <a:lnTo>
                  <a:pt x="1766101" y="0"/>
                </a:lnTo>
                <a:lnTo>
                  <a:pt x="1766101" y="1844491"/>
                </a:lnTo>
                <a:lnTo>
                  <a:pt x="0" y="18444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557118" y="5221288"/>
            <a:ext cx="4021662" cy="2573864"/>
          </a:xfrm>
          <a:custGeom>
            <a:avLst/>
            <a:gdLst/>
            <a:ahLst/>
            <a:cxnLst/>
            <a:rect l="l" t="t" r="r" b="b"/>
            <a:pathLst>
              <a:path w="4021662" h="2573864">
                <a:moveTo>
                  <a:pt x="0" y="0"/>
                </a:moveTo>
                <a:lnTo>
                  <a:pt x="4021662" y="0"/>
                </a:lnTo>
                <a:lnTo>
                  <a:pt x="4021662" y="2573864"/>
                </a:lnTo>
                <a:lnTo>
                  <a:pt x="0" y="25738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a:off x="5285400" y="5345979"/>
            <a:ext cx="3858600" cy="2117407"/>
          </a:xfrm>
          <a:custGeom>
            <a:avLst/>
            <a:gdLst/>
            <a:ahLst/>
            <a:cxnLst/>
            <a:rect l="l" t="t" r="r" b="b"/>
            <a:pathLst>
              <a:path w="3858600" h="2117407">
                <a:moveTo>
                  <a:pt x="0" y="0"/>
                </a:moveTo>
                <a:lnTo>
                  <a:pt x="3858600" y="0"/>
                </a:lnTo>
                <a:lnTo>
                  <a:pt x="3858600" y="2117407"/>
                </a:lnTo>
                <a:lnTo>
                  <a:pt x="0" y="21174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7" name="Freeform 7"/>
          <p:cNvSpPr/>
          <p:nvPr/>
        </p:nvSpPr>
        <p:spPr>
          <a:xfrm>
            <a:off x="9325064" y="5753100"/>
            <a:ext cx="2794885" cy="1725514"/>
          </a:xfrm>
          <a:custGeom>
            <a:avLst/>
            <a:gdLst/>
            <a:ahLst/>
            <a:cxnLst/>
            <a:rect l="l" t="t" r="r" b="b"/>
            <a:pathLst>
              <a:path w="3024867" h="2117407">
                <a:moveTo>
                  <a:pt x="0" y="0"/>
                </a:moveTo>
                <a:lnTo>
                  <a:pt x="3024867" y="0"/>
                </a:lnTo>
                <a:lnTo>
                  <a:pt x="3024867" y="2117407"/>
                </a:lnTo>
                <a:lnTo>
                  <a:pt x="0" y="21174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8" name="Freeform 8"/>
          <p:cNvSpPr/>
          <p:nvPr/>
        </p:nvSpPr>
        <p:spPr>
          <a:xfrm>
            <a:off x="12630449" y="4937267"/>
            <a:ext cx="2159009" cy="2934830"/>
          </a:xfrm>
          <a:custGeom>
            <a:avLst/>
            <a:gdLst/>
            <a:ahLst/>
            <a:cxnLst/>
            <a:rect l="l" t="t" r="r" b="b"/>
            <a:pathLst>
              <a:path w="2159009" h="2934830">
                <a:moveTo>
                  <a:pt x="0" y="0"/>
                </a:moveTo>
                <a:lnTo>
                  <a:pt x="2159009" y="0"/>
                </a:lnTo>
                <a:lnTo>
                  <a:pt x="2159009" y="2934831"/>
                </a:lnTo>
                <a:lnTo>
                  <a:pt x="0" y="29348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9" name="TextBox 9"/>
          <p:cNvSpPr txBox="1"/>
          <p:nvPr/>
        </p:nvSpPr>
        <p:spPr>
          <a:xfrm>
            <a:off x="3876275" y="1144596"/>
            <a:ext cx="10897579" cy="2154436"/>
          </a:xfrm>
          <a:prstGeom prst="rect">
            <a:avLst/>
          </a:prstGeom>
        </p:spPr>
        <p:txBody>
          <a:bodyPr lIns="0" tIns="0" rIns="0" bIns="0" rtlCol="0" anchor="t">
            <a:spAutoFit/>
          </a:bodyPr>
          <a:lstStyle/>
          <a:p>
            <a:pPr algn="ctr">
              <a:lnSpc>
                <a:spcPts val="8413"/>
              </a:lnSpc>
            </a:pPr>
            <a:r>
              <a:rPr lang="en-US" sz="6009" spc="120" dirty="0">
                <a:solidFill>
                  <a:srgbClr val="0078AE"/>
                </a:solidFill>
                <a:latin typeface="Funtastic" panose="020B0604020202020204" charset="0"/>
              </a:rPr>
              <a:t>What are other ways to respond to emotional upset?</a:t>
            </a:r>
          </a:p>
        </p:txBody>
      </p:sp>
      <p:sp>
        <p:nvSpPr>
          <p:cNvPr id="10" name="TextBox 10"/>
          <p:cNvSpPr txBox="1"/>
          <p:nvPr/>
        </p:nvSpPr>
        <p:spPr>
          <a:xfrm>
            <a:off x="1117733" y="7915798"/>
            <a:ext cx="3180010" cy="619888"/>
          </a:xfrm>
          <a:prstGeom prst="rect">
            <a:avLst/>
          </a:prstGeom>
        </p:spPr>
        <p:txBody>
          <a:bodyPr lIns="0" tIns="0" rIns="0" bIns="0" rtlCol="0" anchor="t">
            <a:spAutoFit/>
          </a:bodyPr>
          <a:lstStyle/>
          <a:p>
            <a:pPr algn="ctr">
              <a:lnSpc>
                <a:spcPts val="4703"/>
              </a:lnSpc>
              <a:spcBef>
                <a:spcPct val="0"/>
              </a:spcBef>
            </a:pPr>
            <a:r>
              <a:rPr lang="en-US" sz="2799" spc="139" dirty="0">
                <a:solidFill>
                  <a:srgbClr val="545454"/>
                </a:solidFill>
                <a:latin typeface="อีฟดอวอิ้ง"/>
              </a:rPr>
              <a:t>Talk to Someone </a:t>
            </a:r>
          </a:p>
        </p:txBody>
      </p:sp>
      <p:sp>
        <p:nvSpPr>
          <p:cNvPr id="11" name="TextBox 11"/>
          <p:cNvSpPr txBox="1"/>
          <p:nvPr/>
        </p:nvSpPr>
        <p:spPr>
          <a:xfrm>
            <a:off x="5624695" y="7687302"/>
            <a:ext cx="3180010" cy="1210438"/>
          </a:xfrm>
          <a:prstGeom prst="rect">
            <a:avLst/>
          </a:prstGeom>
        </p:spPr>
        <p:txBody>
          <a:bodyPr lIns="0" tIns="0" rIns="0" bIns="0" rtlCol="0" anchor="t">
            <a:spAutoFit/>
          </a:bodyPr>
          <a:lstStyle/>
          <a:p>
            <a:pPr algn="ctr">
              <a:lnSpc>
                <a:spcPts val="4703"/>
              </a:lnSpc>
            </a:pPr>
            <a:r>
              <a:rPr lang="en-US" sz="2799" spc="139">
                <a:solidFill>
                  <a:srgbClr val="545454"/>
                </a:solidFill>
                <a:latin typeface="อีฟดอวอิ้ง"/>
              </a:rPr>
              <a:t>Time </a:t>
            </a:r>
          </a:p>
          <a:p>
            <a:pPr algn="ctr">
              <a:lnSpc>
                <a:spcPts val="4703"/>
              </a:lnSpc>
              <a:spcBef>
                <a:spcPct val="0"/>
              </a:spcBef>
            </a:pPr>
            <a:r>
              <a:rPr lang="en-US" sz="2799" spc="139">
                <a:solidFill>
                  <a:srgbClr val="545454"/>
                </a:solidFill>
                <a:latin typeface="อีฟดอวอิ้ง"/>
              </a:rPr>
              <a:t>outdoors</a:t>
            </a:r>
          </a:p>
        </p:txBody>
      </p:sp>
      <p:sp>
        <p:nvSpPr>
          <p:cNvPr id="12" name="TextBox 12"/>
          <p:cNvSpPr txBox="1"/>
          <p:nvPr/>
        </p:nvSpPr>
        <p:spPr>
          <a:xfrm>
            <a:off x="9850620" y="7831814"/>
            <a:ext cx="3180010" cy="619888"/>
          </a:xfrm>
          <a:prstGeom prst="rect">
            <a:avLst/>
          </a:prstGeom>
        </p:spPr>
        <p:txBody>
          <a:bodyPr lIns="0" tIns="0" rIns="0" bIns="0" rtlCol="0" anchor="t">
            <a:spAutoFit/>
          </a:bodyPr>
          <a:lstStyle/>
          <a:p>
            <a:pPr algn="l">
              <a:lnSpc>
                <a:spcPts val="4703"/>
              </a:lnSpc>
              <a:spcBef>
                <a:spcPct val="0"/>
              </a:spcBef>
            </a:pPr>
            <a:r>
              <a:rPr lang="en-US" sz="2799" spc="139" dirty="0">
                <a:solidFill>
                  <a:srgbClr val="545454"/>
                </a:solidFill>
                <a:latin typeface="อีฟดอวอิ้ง"/>
              </a:rPr>
              <a:t>Play Music</a:t>
            </a:r>
          </a:p>
        </p:txBody>
      </p:sp>
      <p:sp>
        <p:nvSpPr>
          <p:cNvPr id="13" name="TextBox 13"/>
          <p:cNvSpPr txBox="1"/>
          <p:nvPr/>
        </p:nvSpPr>
        <p:spPr>
          <a:xfrm>
            <a:off x="12119949" y="7920576"/>
            <a:ext cx="3180010" cy="1162498"/>
          </a:xfrm>
          <a:prstGeom prst="rect">
            <a:avLst/>
          </a:prstGeom>
        </p:spPr>
        <p:txBody>
          <a:bodyPr lIns="0" tIns="0" rIns="0" bIns="0" rtlCol="0" anchor="t">
            <a:spAutoFit/>
          </a:bodyPr>
          <a:lstStyle/>
          <a:p>
            <a:pPr algn="ctr">
              <a:lnSpc>
                <a:spcPts val="4703"/>
              </a:lnSpc>
              <a:spcBef>
                <a:spcPct val="0"/>
              </a:spcBef>
            </a:pPr>
            <a:r>
              <a:rPr lang="en-US" sz="2799" spc="139" dirty="0">
                <a:solidFill>
                  <a:srgbClr val="545454"/>
                </a:solidFill>
                <a:latin typeface="อีฟดอวอิ้ง"/>
              </a:rPr>
              <a:t>Snuggles and Cuddles</a:t>
            </a:r>
          </a:p>
        </p:txBody>
      </p:sp>
      <p:sp>
        <p:nvSpPr>
          <p:cNvPr id="14" name="TextBox 13"/>
          <p:cNvSpPr txBox="1"/>
          <p:nvPr/>
        </p:nvSpPr>
        <p:spPr>
          <a:xfrm>
            <a:off x="15203975" y="7870453"/>
            <a:ext cx="3180010" cy="1162498"/>
          </a:xfrm>
          <a:prstGeom prst="rect">
            <a:avLst/>
          </a:prstGeom>
        </p:spPr>
        <p:txBody>
          <a:bodyPr lIns="0" tIns="0" rIns="0" bIns="0" rtlCol="0" anchor="t">
            <a:spAutoFit/>
          </a:bodyPr>
          <a:lstStyle/>
          <a:p>
            <a:pPr algn="ctr">
              <a:lnSpc>
                <a:spcPts val="4703"/>
              </a:lnSpc>
              <a:spcBef>
                <a:spcPct val="0"/>
              </a:spcBef>
            </a:pPr>
            <a:r>
              <a:rPr lang="en-US" sz="2799" spc="139" dirty="0">
                <a:solidFill>
                  <a:srgbClr val="545454"/>
                </a:solidFill>
                <a:latin typeface="อีฟดอวอิ้ง"/>
              </a:rPr>
              <a:t>Moving </a:t>
            </a:r>
          </a:p>
          <a:p>
            <a:pPr algn="ctr">
              <a:lnSpc>
                <a:spcPts val="4703"/>
              </a:lnSpc>
              <a:spcBef>
                <a:spcPct val="0"/>
              </a:spcBef>
            </a:pPr>
            <a:r>
              <a:rPr lang="en-US" sz="2799" spc="139" dirty="0">
                <a:solidFill>
                  <a:srgbClr val="545454"/>
                </a:solidFill>
                <a:latin typeface="อีฟดอวอิ้ง"/>
              </a:rPr>
              <a:t>your body</a:t>
            </a:r>
          </a:p>
        </p:txBody>
      </p:sp>
      <p:sp>
        <p:nvSpPr>
          <p:cNvPr id="15" name="Freeform 3"/>
          <p:cNvSpPr/>
          <p:nvPr/>
        </p:nvSpPr>
        <p:spPr>
          <a:xfrm>
            <a:off x="15684535" y="4114083"/>
            <a:ext cx="2049955" cy="3806493"/>
          </a:xfrm>
          <a:custGeom>
            <a:avLst/>
            <a:gdLst/>
            <a:ahLst/>
            <a:cxnLst/>
            <a:rect l="l" t="t" r="r" b="b"/>
            <a:pathLst>
              <a:path w="4626546" h="9071659">
                <a:moveTo>
                  <a:pt x="0" y="0"/>
                </a:moveTo>
                <a:lnTo>
                  <a:pt x="4626546" y="0"/>
                </a:lnTo>
                <a:lnTo>
                  <a:pt x="4626546" y="9071659"/>
                </a:lnTo>
                <a:lnTo>
                  <a:pt x="0" y="9071659"/>
                </a:lnTo>
                <a:lnTo>
                  <a:pt x="0" y="0"/>
                </a:lnTo>
                <a:close/>
              </a:path>
            </a:pathLst>
          </a:custGeom>
          <a:blipFill>
            <a:blip r:embed="rId16"/>
            <a:stretch>
              <a:fillRect/>
            </a:stretch>
          </a:blipFill>
        </p:spPr>
        <p:txBody>
          <a:bodyPr/>
          <a:lstStyle/>
          <a:p>
            <a:endParaRPr lang="en-CA"/>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271274" y="1028710"/>
            <a:ext cx="2212372"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243985" y="114763"/>
            <a:ext cx="1432671" cy="2057692"/>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6"/>
            <a:stretch>
              <a:fillRect/>
            </a:stretch>
          </a:blipFill>
        </p:spPr>
      </p:sp>
      <p:sp>
        <p:nvSpPr>
          <p:cNvPr id="5" name="Freeform 5"/>
          <p:cNvSpPr/>
          <p:nvPr/>
        </p:nvSpPr>
        <p:spPr>
          <a:xfrm>
            <a:off x="6712809" y="3377007"/>
            <a:ext cx="4862395" cy="4114799"/>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1376132" y="3119547"/>
            <a:ext cx="4485051" cy="4629724"/>
          </a:xfrm>
          <a:custGeom>
            <a:avLst/>
            <a:gdLst/>
            <a:ahLst/>
            <a:cxnLst/>
            <a:rect l="l" t="t" r="r" b="b"/>
            <a:pathLst>
              <a:path w="4485048" h="4629727">
                <a:moveTo>
                  <a:pt x="0" y="0"/>
                </a:moveTo>
                <a:lnTo>
                  <a:pt x="4485048" y="0"/>
                </a:lnTo>
                <a:lnTo>
                  <a:pt x="4485048" y="4629727"/>
                </a:lnTo>
                <a:lnTo>
                  <a:pt x="0" y="4629727"/>
                </a:lnTo>
                <a:lnTo>
                  <a:pt x="0" y="0"/>
                </a:lnTo>
                <a:close/>
              </a:path>
            </a:pathLst>
          </a:custGeom>
          <a:blipFill>
            <a:blip r:embed="rId9"/>
            <a:stretch>
              <a:fillRect/>
            </a:stretch>
          </a:blipFill>
        </p:spPr>
      </p:sp>
      <p:sp>
        <p:nvSpPr>
          <p:cNvPr id="8" name="TextBox 8"/>
          <p:cNvSpPr txBox="1"/>
          <p:nvPr/>
        </p:nvSpPr>
        <p:spPr>
          <a:xfrm>
            <a:off x="4211915" y="915012"/>
            <a:ext cx="9282380" cy="2039469"/>
          </a:xfrm>
          <a:prstGeom prst="rect">
            <a:avLst/>
          </a:prstGeom>
        </p:spPr>
        <p:txBody>
          <a:bodyPr lIns="0" tIns="0" rIns="0" bIns="0" rtlCol="0" anchor="t">
            <a:spAutoFit/>
          </a:bodyPr>
          <a:lstStyle/>
          <a:p>
            <a:pPr algn="ctr">
              <a:lnSpc>
                <a:spcPts val="8426"/>
              </a:lnSpc>
              <a:spcBef>
                <a:spcPct val="0"/>
              </a:spcBef>
            </a:pPr>
            <a:r>
              <a:rPr lang="en-US" sz="6017" spc="121" dirty="0">
                <a:solidFill>
                  <a:srgbClr val="0078AE"/>
                </a:solidFill>
                <a:latin typeface="Funtastic" panose="020B0604020202020204" charset="0"/>
              </a:rPr>
              <a:t>Movement and Eating Well Makes...</a:t>
            </a:r>
          </a:p>
        </p:txBody>
      </p:sp>
      <p:sp>
        <p:nvSpPr>
          <p:cNvPr id="9" name="TextBox 9"/>
          <p:cNvSpPr txBox="1"/>
          <p:nvPr/>
        </p:nvSpPr>
        <p:spPr>
          <a:xfrm>
            <a:off x="3719118" y="8077388"/>
            <a:ext cx="2479340" cy="1125629"/>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Our bodies </a:t>
            </a:r>
          </a:p>
          <a:p>
            <a:pPr marL="0" lvl="1" algn="ctr">
              <a:lnSpc>
                <a:spcPts val="4507"/>
              </a:lnSpc>
              <a:spcBef>
                <a:spcPct val="0"/>
              </a:spcBef>
            </a:pPr>
            <a:r>
              <a:rPr lang="en-US" sz="3007" spc="151" dirty="0">
                <a:solidFill>
                  <a:srgbClr val="545454"/>
                </a:solidFill>
                <a:latin typeface="อีฟดอวอิ้ง"/>
              </a:rPr>
              <a:t>healthier</a:t>
            </a:r>
          </a:p>
        </p:txBody>
      </p:sp>
      <p:sp>
        <p:nvSpPr>
          <p:cNvPr id="10" name="TextBox 10"/>
          <p:cNvSpPr txBox="1"/>
          <p:nvPr/>
        </p:nvSpPr>
        <p:spPr>
          <a:xfrm>
            <a:off x="7613435" y="8077385"/>
            <a:ext cx="2479340" cy="1125629"/>
          </a:xfrm>
          <a:prstGeom prst="rect">
            <a:avLst/>
          </a:prstGeom>
        </p:spPr>
        <p:txBody>
          <a:bodyPr lIns="0" tIns="0" rIns="0" bIns="0" rtlCol="0" anchor="t">
            <a:spAutoFit/>
          </a:bodyPr>
          <a:lstStyle/>
          <a:p>
            <a:pPr marL="0" lvl="1" algn="ctr">
              <a:lnSpc>
                <a:spcPts val="4507"/>
              </a:lnSpc>
              <a:spcBef>
                <a:spcPct val="0"/>
              </a:spcBef>
            </a:pPr>
            <a:r>
              <a:rPr lang="en-US" sz="3007" spc="151" dirty="0">
                <a:solidFill>
                  <a:srgbClr val="545454"/>
                </a:solidFill>
                <a:latin typeface="อีฟดอวอิ้ง"/>
              </a:rPr>
              <a:t>Our brains learn better</a:t>
            </a:r>
          </a:p>
        </p:txBody>
      </p:sp>
      <p:sp>
        <p:nvSpPr>
          <p:cNvPr id="11" name="TextBox 11"/>
          <p:cNvSpPr txBox="1"/>
          <p:nvPr/>
        </p:nvSpPr>
        <p:spPr>
          <a:xfrm>
            <a:off x="12378990" y="7939640"/>
            <a:ext cx="2479340" cy="1702710"/>
          </a:xfrm>
          <a:prstGeom prst="rect">
            <a:avLst/>
          </a:prstGeom>
        </p:spPr>
        <p:txBody>
          <a:bodyPr lIns="0" tIns="0" rIns="0" bIns="0" rtlCol="0" anchor="t">
            <a:spAutoFit/>
          </a:bodyPr>
          <a:lstStyle/>
          <a:p>
            <a:pPr algn="ctr">
              <a:lnSpc>
                <a:spcPts val="4507"/>
              </a:lnSpc>
            </a:pPr>
            <a:r>
              <a:rPr lang="en-US" sz="3007" spc="151" dirty="0">
                <a:solidFill>
                  <a:srgbClr val="545454"/>
                </a:solidFill>
                <a:latin typeface="อีฟดอวอิ้ง"/>
              </a:rPr>
              <a:t>Our bodies </a:t>
            </a:r>
          </a:p>
          <a:p>
            <a:pPr marL="0" lvl="1" algn="ctr">
              <a:lnSpc>
                <a:spcPts val="4507"/>
              </a:lnSpc>
              <a:spcBef>
                <a:spcPct val="0"/>
              </a:spcBef>
            </a:pPr>
            <a:r>
              <a:rPr lang="en-US" sz="3007" spc="151" dirty="0">
                <a:solidFill>
                  <a:srgbClr val="545454"/>
                </a:solidFill>
                <a:latin typeface="อีฟดอวอิ้ง"/>
              </a:rPr>
              <a:t>calmer and happier</a:t>
            </a:r>
          </a:p>
        </p:txBody>
      </p:sp>
      <p:sp>
        <p:nvSpPr>
          <p:cNvPr id="12" name="Slide Number Placeholder 11">
            <a:extLst>
              <a:ext uri="{FF2B5EF4-FFF2-40B4-BE49-F238E27FC236}">
                <a16:creationId xmlns:a16="http://schemas.microsoft.com/office/drawing/2014/main" id="{F9DD66D8-BCDE-1482-6C0A-437F5C55D9A1}"/>
              </a:ext>
            </a:extLst>
          </p:cNvPr>
          <p:cNvSpPr>
            <a:spLocks noGrp="1"/>
          </p:cNvSpPr>
          <p:nvPr>
            <p:ph type="sldNum" sz="quarter" idx="12"/>
          </p:nvPr>
        </p:nvSpPr>
        <p:spPr/>
        <p:txBody>
          <a:bodyPr/>
          <a:lstStyle/>
          <a:p>
            <a:fld id="{B6F15528-21DE-4FAA-801E-634DDDAF4B2B}" type="slidenum">
              <a:rPr lang="en-US" smtClean="0"/>
              <a:pPr/>
              <a:t>18</a:t>
            </a:fld>
            <a:endParaRPr lang="en-US"/>
          </a:p>
        </p:txBody>
      </p:sp>
      <p:sp>
        <p:nvSpPr>
          <p:cNvPr id="13" name="Freeform 8"/>
          <p:cNvSpPr/>
          <p:nvPr/>
        </p:nvSpPr>
        <p:spPr>
          <a:xfrm>
            <a:off x="1752600" y="2905964"/>
            <a:ext cx="4680768" cy="4963613"/>
          </a:xfrm>
          <a:custGeom>
            <a:avLst/>
            <a:gdLst/>
            <a:ahLst/>
            <a:cxnLst/>
            <a:rect l="l" t="t" r="r" b="b"/>
            <a:pathLst>
              <a:path w="6358451" h="6334607">
                <a:moveTo>
                  <a:pt x="0" y="0"/>
                </a:moveTo>
                <a:lnTo>
                  <a:pt x="6358451" y="0"/>
                </a:lnTo>
                <a:lnTo>
                  <a:pt x="6358451" y="6334607"/>
                </a:lnTo>
                <a:lnTo>
                  <a:pt x="0" y="6334607"/>
                </a:lnTo>
                <a:lnTo>
                  <a:pt x="0" y="0"/>
                </a:lnTo>
                <a:close/>
              </a:path>
            </a:pathLst>
          </a:custGeom>
          <a:blipFill>
            <a:blip r:embed="rId10"/>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8" name="TextBox 8"/>
          <p:cNvSpPr txBox="1"/>
          <p:nvPr/>
        </p:nvSpPr>
        <p:spPr>
          <a:xfrm>
            <a:off x="4211909" y="915002"/>
            <a:ext cx="9282379" cy="2039469"/>
          </a:xfrm>
          <a:prstGeom prst="rect">
            <a:avLst/>
          </a:prstGeom>
        </p:spPr>
        <p:txBody>
          <a:bodyPr lIns="0" tIns="0" rIns="0" bIns="0" rtlCol="0" anchor="t">
            <a:spAutoFit/>
          </a:bodyPr>
          <a:lstStyle/>
          <a:p>
            <a:pPr marL="0" lvl="0" indent="0" algn="ctr">
              <a:lnSpc>
                <a:spcPts val="8425"/>
              </a:lnSpc>
              <a:spcBef>
                <a:spcPct val="0"/>
              </a:spcBef>
            </a:pPr>
            <a:r>
              <a:rPr lang="en-US" sz="6017" spc="120" dirty="0">
                <a:solidFill>
                  <a:srgbClr val="0078AE"/>
                </a:solidFill>
                <a:latin typeface="Funtastic" panose="020B0604020202020204" charset="0"/>
              </a:rPr>
              <a:t>Thank you to our contributors!</a:t>
            </a:r>
          </a:p>
        </p:txBody>
      </p:sp>
      <p:sp>
        <p:nvSpPr>
          <p:cNvPr id="13" name="AutoShape 2" descr="A logo on a black background&#10;&#10;Description automatically generated"/>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Sport for Life - Developing physical literacy and delivering quality s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53909"/>
            <a:ext cx="6010273" cy="18030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esson Plans and Activities for Teaching Canada's Food Guid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20316" y="8012300"/>
            <a:ext cx="4140959" cy="180308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C Teachers' Federation |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473" y="8012300"/>
            <a:ext cx="3724275" cy="211455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bc-ed-logo - Delta School Distric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c-ed-logo - Delta School Distric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bc-ed-logo - Delta School Distric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4" descr="BC Centre for Disease Contr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6" name="Picture 22" descr="Jobs at BC Centre for Disease Control | BCjobs.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39429" y="3200297"/>
            <a:ext cx="4702732" cy="15317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dependent Schools Funding System | MS Dynamics Integration | FreshWorks  Studio">
            <a:extLst>
              <a:ext uri="{FF2B5EF4-FFF2-40B4-BE49-F238E27FC236}">
                <a16:creationId xmlns:a16="http://schemas.microsoft.com/office/drawing/2014/main" id="{8EB0E669-91E8-9397-ADCB-9CF165589A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975" y="2786744"/>
            <a:ext cx="7398397" cy="21109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B.C. Ministry of Health Geographies Portal">
            <a:extLst>
              <a:ext uri="{FF2B5EF4-FFF2-40B4-BE49-F238E27FC236}">
                <a16:creationId xmlns:a16="http://schemas.microsoft.com/office/drawing/2014/main" id="{837EA477-95C0-EAA8-562E-BF3A075C3E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86255" y="5402541"/>
            <a:ext cx="5387919" cy="21696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C Lions and TELUS Raise the Game Campaign Donates $20,000 to I·SPARC –  ISPARC Move | Play | Compete">
            <a:extLst>
              <a:ext uri="{FF2B5EF4-FFF2-40B4-BE49-F238E27FC236}">
                <a16:creationId xmlns:a16="http://schemas.microsoft.com/office/drawing/2014/main" id="{5A59DEDD-E6AF-7FA1-CD80-ABC50CFB70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80926" y="7999490"/>
            <a:ext cx="6926148" cy="18030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Taming Worry Dragons">
            <a:extLst>
              <a:ext uri="{FF2B5EF4-FFF2-40B4-BE49-F238E27FC236}">
                <a16:creationId xmlns:a16="http://schemas.microsoft.com/office/drawing/2014/main" id="{4DA28C14-38E1-3039-1B2A-5536539EC4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5753" y="4907484"/>
            <a:ext cx="6010273" cy="24234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9">
            <a:extLst>
              <a:ext uri="{FF2B5EF4-FFF2-40B4-BE49-F238E27FC236}">
                <a16:creationId xmlns:a16="http://schemas.microsoft.com/office/drawing/2014/main" id="{159B7AE6-1201-1A4E-400D-6CE531006FF8}"/>
              </a:ext>
            </a:extLst>
          </p:cNvPr>
          <p:cNvSpPr txBox="1"/>
          <p:nvPr/>
        </p:nvSpPr>
        <p:spPr>
          <a:xfrm>
            <a:off x="1131466" y="338674"/>
            <a:ext cx="8299920" cy="1107996"/>
          </a:xfrm>
          <a:prstGeom prst="rect">
            <a:avLst/>
          </a:prstGeom>
        </p:spPr>
        <p:txBody>
          <a:bodyPr lIns="0" tIns="0" rIns="0" bIns="0" rtlCol="0" anchor="t">
            <a:spAutoFit/>
          </a:bodyPr>
          <a:lstStyle/>
          <a:p>
            <a:endParaRPr lang="en-US" sz="7200" b="1" dirty="0">
              <a:solidFill>
                <a:srgbClr val="FF0000"/>
              </a:solidFill>
              <a:latin typeface="Funtastic"/>
            </a:endParaRPr>
          </a:p>
        </p:txBody>
      </p:sp>
    </p:spTree>
    <p:extLst>
      <p:ext uri="{BB962C8B-B14F-4D97-AF65-F5344CB8AC3E}">
        <p14:creationId xmlns:p14="http://schemas.microsoft.com/office/powerpoint/2010/main" val="1589413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1287142" y="3840139"/>
            <a:ext cx="8542663" cy="5232202"/>
          </a:xfrm>
          <a:prstGeom prst="rect">
            <a:avLst/>
          </a:prstGeom>
        </p:spPr>
        <p:txBody>
          <a:bodyPr wrap="square" lIns="0" tIns="0" rIns="0" bIns="0" rtlCol="0" anchor="t">
            <a:spAutoFit/>
          </a:bodyPr>
          <a:lstStyle/>
          <a:p>
            <a:pPr marL="0" marR="0" lvl="0" indent="0" algn="l" defTabSz="914400" rtl="0" eaLnBrk="1" fontAlgn="auto" latinLnBrk="0" hangingPunct="1">
              <a:lnSpc>
                <a:spcPts val="6836"/>
              </a:lnSpc>
              <a:spcBef>
                <a:spcPts val="0"/>
              </a:spcBef>
              <a:spcAft>
                <a:spcPts val="0"/>
              </a:spcAft>
              <a:buClrTx/>
              <a:buSzTx/>
              <a:buFontTx/>
              <a:buNone/>
              <a:tabLst/>
              <a:defRPr/>
            </a:pPr>
            <a:r>
              <a:rPr kumimoji="0" lang="en-US" sz="6201" b="0" i="0" u="none" strike="noStrike" kern="1200" cap="none" spc="0" normalizeH="0" baseline="0" noProof="0" dirty="0">
                <a:ln>
                  <a:noFill/>
                </a:ln>
                <a:solidFill>
                  <a:srgbClr val="0078AE"/>
                </a:solidFill>
                <a:effectLst/>
                <a:uLnTx/>
                <a:uFillTx/>
                <a:latin typeface="Funtastic"/>
                <a:ea typeface="+mn-ea"/>
                <a:cs typeface="+mn-cs"/>
              </a:rPr>
              <a:t>PHN Name</a:t>
            </a:r>
            <a:r>
              <a:rPr kumimoji="0" lang="en-US" sz="6201" b="0" i="0" u="none" strike="noStrike" kern="1200" cap="none" spc="0" normalizeH="0" baseline="0" noProof="0">
                <a:ln>
                  <a:noFill/>
                </a:ln>
                <a:solidFill>
                  <a:srgbClr val="0078AE"/>
                </a:solidFill>
                <a:effectLst/>
                <a:uLnTx/>
                <a:uFillTx/>
                <a:latin typeface="Funtastic"/>
                <a:ea typeface="+mn-ea"/>
                <a:cs typeface="+mn-cs"/>
              </a:rPr>
              <a:t>, Role</a:t>
            </a:r>
            <a:endParaRPr kumimoji="0" lang="en-US" sz="6201" b="0" i="0" u="none" strike="noStrike" kern="1200" cap="none" spc="0" normalizeH="0" baseline="0" noProof="0" dirty="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ts val="0"/>
              </a:spcBef>
              <a:spcAft>
                <a:spcPts val="0"/>
              </a:spcAft>
              <a:buClrTx/>
              <a:buSzTx/>
              <a:buFontTx/>
              <a:buNone/>
              <a:tabLst/>
              <a:defRPr/>
            </a:pPr>
            <a:r>
              <a:rPr kumimoji="0" lang="en-US" sz="6201" b="0" i="0" u="none" strike="noStrike" kern="1200" cap="none" spc="0" normalizeH="0" baseline="0" noProof="0" dirty="0">
                <a:ln>
                  <a:noFill/>
                </a:ln>
                <a:solidFill>
                  <a:srgbClr val="0078AE"/>
                </a:solidFill>
                <a:effectLst/>
                <a:uLnTx/>
                <a:uFillTx/>
                <a:latin typeface="Funtastic"/>
                <a:ea typeface="+mn-ea"/>
                <a:cs typeface="+mn-cs"/>
              </a:rPr>
              <a:t>&amp; Fun Fact</a:t>
            </a:r>
            <a:endParaRPr kumimoji="0" lang="en-US" sz="6976" b="0" i="0" u="none" strike="noStrike" kern="1200" cap="none" spc="0" normalizeH="0" baseline="0" noProof="0" dirty="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ts val="0"/>
              </a:spcBef>
              <a:spcAft>
                <a:spcPts val="0"/>
              </a:spcAft>
              <a:buClrTx/>
              <a:buSzTx/>
              <a:buFontTx/>
              <a:buNone/>
              <a:tabLst/>
              <a:defRPr/>
            </a:pPr>
            <a:endParaRPr kumimoji="0" lang="en-US" sz="6976" b="0" i="0" u="none" strike="noStrike" kern="1200" cap="none" spc="0" normalizeH="0" baseline="0" noProof="0" dirty="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ts val="0"/>
              </a:spcBef>
              <a:spcAft>
                <a:spcPts val="0"/>
              </a:spcAft>
              <a:buClrTx/>
              <a:buSzTx/>
              <a:buFontTx/>
              <a:buNone/>
              <a:tabLst/>
              <a:defRPr/>
            </a:pPr>
            <a:endParaRPr kumimoji="0" lang="en-US" sz="6976" b="0" i="0" u="none" strike="noStrike" kern="1200" cap="none" spc="0" normalizeH="0" baseline="0" noProof="0" dirty="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ts val="0"/>
              </a:spcBef>
              <a:spcAft>
                <a:spcPts val="0"/>
              </a:spcAft>
              <a:buClrTx/>
              <a:buSzTx/>
              <a:buFontTx/>
              <a:buNone/>
              <a:tabLst/>
              <a:defRPr/>
            </a:pPr>
            <a:endParaRPr kumimoji="0" lang="en-US" sz="6976" b="0" i="0" u="none" strike="noStrike" kern="1200" cap="none" spc="0" normalizeH="0" baseline="0" noProof="0" dirty="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ct val="0"/>
              </a:spcBef>
              <a:spcAft>
                <a:spcPts val="0"/>
              </a:spcAft>
              <a:buClrTx/>
              <a:buSzTx/>
              <a:buFontTx/>
              <a:buNone/>
              <a:tabLst/>
              <a:defRPr/>
            </a:pPr>
            <a:endParaRPr kumimoji="0" lang="en-US" sz="6976" b="0" i="0" u="none" strike="noStrike" kern="1200" cap="none" spc="0" normalizeH="0" baseline="0" noProof="0" dirty="0">
              <a:ln>
                <a:noFill/>
              </a:ln>
              <a:solidFill>
                <a:srgbClr val="0078AE"/>
              </a:solidFill>
              <a:effectLst/>
              <a:uLnTx/>
              <a:uFillTx/>
              <a:latin typeface="Funtastic"/>
              <a:ea typeface="+mn-ea"/>
              <a:cs typeface="+mn-cs"/>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1287142" y="2167068"/>
            <a:ext cx="8299921" cy="1808187"/>
          </a:xfrm>
          <a:prstGeom prst="rect">
            <a:avLst/>
          </a:prstGeom>
        </p:spPr>
        <p:txBody>
          <a:bodyPr lIns="0" tIns="0" rIns="0" bIns="0" rtlCol="0" anchor="t">
            <a:spAutoFit/>
          </a:bodyPr>
          <a:lstStyle/>
          <a:p>
            <a:pPr marL="0" marR="0" lvl="0" indent="0" algn="l" defTabSz="914400" rtl="0" eaLnBrk="1" fontAlgn="auto" latinLnBrk="0" hangingPunct="1">
              <a:lnSpc>
                <a:spcPts val="4703"/>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78AE"/>
                </a:solidFill>
                <a:effectLst/>
                <a:uLnTx/>
                <a:uFillTx/>
                <a:latin typeface="Funtastic"/>
                <a:ea typeface="+mn-ea"/>
                <a:cs typeface="+mn-cs"/>
              </a:rPr>
              <a:t>School Health Promotion:</a:t>
            </a:r>
          </a:p>
          <a:p>
            <a:pPr marL="0" marR="0" lvl="0" indent="0" algn="l" defTabSz="914400" rtl="0" eaLnBrk="1" fontAlgn="auto" latinLnBrk="0" hangingPunct="1">
              <a:lnSpc>
                <a:spcPts val="4703"/>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78AE"/>
                </a:solidFill>
                <a:effectLst/>
                <a:uLnTx/>
                <a:uFillTx/>
                <a:latin typeface="Funtastic"/>
                <a:ea typeface="+mn-ea"/>
                <a:cs typeface="+mn-cs"/>
              </a:rPr>
              <a:t>Physical Health</a:t>
            </a:r>
          </a:p>
          <a:p>
            <a:pPr marL="0" marR="0" lvl="0" indent="0" algn="l" defTabSz="914400" rtl="0" eaLnBrk="1" fontAlgn="auto" latinLnBrk="0" hangingPunct="1">
              <a:lnSpc>
                <a:spcPts val="4703"/>
              </a:lnSpc>
              <a:spcBef>
                <a:spcPct val="0"/>
              </a:spcBef>
              <a:spcAft>
                <a:spcPts val="0"/>
              </a:spcAft>
              <a:buClrTx/>
              <a:buSzTx/>
              <a:buFontTx/>
              <a:buNone/>
              <a:tabLst/>
              <a:defRPr/>
            </a:pPr>
            <a:endParaRPr kumimoji="0" lang="en-US" sz="4800" b="0" i="0" u="none" strike="noStrike" kern="1200" cap="none" spc="0" normalizeH="0" baseline="0" noProof="0" dirty="0">
              <a:ln>
                <a:noFill/>
              </a:ln>
              <a:solidFill>
                <a:srgbClr val="0078AE"/>
              </a:solidFill>
              <a:effectLst/>
              <a:uLnTx/>
              <a:uFillTx/>
              <a:latin typeface="Funtastic"/>
              <a:ea typeface="+mn-ea"/>
              <a:cs typeface="+mn-cs"/>
            </a:endParaRPr>
          </a:p>
        </p:txBody>
      </p:sp>
      <p:sp>
        <p:nvSpPr>
          <p:cNvPr id="9" name="Freeform 18">
            <a:extLst>
              <a:ext uri="{FF2B5EF4-FFF2-40B4-BE49-F238E27FC236}">
                <a16:creationId xmlns:a16="http://schemas.microsoft.com/office/drawing/2014/main" id="{49A57080-A2CD-C586-EE68-D93D2268356A}"/>
              </a:ext>
            </a:extLst>
          </p:cNvPr>
          <p:cNvSpPr/>
          <p:nvPr/>
        </p:nvSpPr>
        <p:spPr>
          <a:xfrm>
            <a:off x="11715086" y="8685116"/>
            <a:ext cx="5317113" cy="1335189"/>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Slide Number Placeholder 3">
            <a:extLst>
              <a:ext uri="{FF2B5EF4-FFF2-40B4-BE49-F238E27FC236}">
                <a16:creationId xmlns:a16="http://schemas.microsoft.com/office/drawing/2014/main" id="{06DACB7A-F0BC-116F-2FC9-81EFB197C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1"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1"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extBox 19">
            <a:extLst>
              <a:ext uri="{FF2B5EF4-FFF2-40B4-BE49-F238E27FC236}">
                <a16:creationId xmlns:a16="http://schemas.microsoft.com/office/drawing/2014/main" id="{7005DC7E-10E9-7E89-BAFD-343E6346D591}"/>
              </a:ext>
            </a:extLst>
          </p:cNvPr>
          <p:cNvSpPr txBox="1"/>
          <p:nvPr/>
        </p:nvSpPr>
        <p:spPr>
          <a:xfrm>
            <a:off x="1307195" y="554944"/>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panose="020F0502020204030204" pitchFamily="34" charset="0"/>
                <a:cs typeface="Calibri" panose="020F0502020204030204" pitchFamily="34" charset="0"/>
              </a:rPr>
              <a:t>PILOT: January 2024</a:t>
            </a:r>
            <a:endParaRPr lang="en-US" sz="3200" b="1" dirty="0">
              <a:solidFill>
                <a:srgbClr val="FF0000"/>
              </a:solidFill>
              <a:latin typeface="Calibri" panose="020F0502020204030204" pitchFamily="34" charset="0"/>
              <a:cs typeface="Calibri" panose="020F0502020204030204" pitchFamily="34" charset="0"/>
            </a:endParaRPr>
          </a:p>
          <a:p>
            <a:pPr>
              <a:lnSpc>
                <a:spcPts val="4703"/>
              </a:lnSpc>
              <a:spcBef>
                <a:spcPct val="0"/>
              </a:spcBef>
            </a:pPr>
            <a:endParaRPr lang="en-US" sz="4800" dirty="0">
              <a:solidFill>
                <a:srgbClr val="0078AE"/>
              </a:solidFill>
              <a:latin typeface="Funtastic"/>
            </a:endParaRPr>
          </a:p>
        </p:txBody>
      </p:sp>
    </p:spTree>
    <p:extLst>
      <p:ext uri="{BB962C8B-B14F-4D97-AF65-F5344CB8AC3E}">
        <p14:creationId xmlns:p14="http://schemas.microsoft.com/office/powerpoint/2010/main" val="2768689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grpSp>
        <p:nvGrpSpPr>
          <p:cNvPr id="3" name="Group 3"/>
          <p:cNvGrpSpPr/>
          <p:nvPr/>
        </p:nvGrpSpPr>
        <p:grpSpPr>
          <a:xfrm rot="1287118">
            <a:off x="9706254" y="4859476"/>
            <a:ext cx="3221196" cy="768680"/>
            <a:chOff x="0" y="0"/>
            <a:chExt cx="362669" cy="86544"/>
          </a:xfrm>
        </p:grpSpPr>
        <p:sp>
          <p:nvSpPr>
            <p:cNvPr id="4" name="Freeform 4"/>
            <p:cNvSpPr/>
            <p:nvPr/>
          </p:nvSpPr>
          <p:spPr>
            <a:xfrm>
              <a:off x="0" y="0"/>
              <a:ext cx="362669" cy="86544"/>
            </a:xfrm>
            <a:custGeom>
              <a:avLst/>
              <a:gdLst/>
              <a:ahLst/>
              <a:cxnLst/>
              <a:rect l="l" t="t" r="r" b="b"/>
              <a:pathLst>
                <a:path w="362669" h="86544">
                  <a:moveTo>
                    <a:pt x="181335" y="0"/>
                  </a:moveTo>
                  <a:cubicBezTo>
                    <a:pt x="81186" y="0"/>
                    <a:pt x="0" y="19374"/>
                    <a:pt x="0" y="43272"/>
                  </a:cubicBezTo>
                  <a:cubicBezTo>
                    <a:pt x="0" y="67171"/>
                    <a:pt x="81186" y="86544"/>
                    <a:pt x="181335" y="86544"/>
                  </a:cubicBezTo>
                  <a:cubicBezTo>
                    <a:pt x="281483" y="86544"/>
                    <a:pt x="362669" y="67171"/>
                    <a:pt x="362669" y="43272"/>
                  </a:cubicBezTo>
                  <a:cubicBezTo>
                    <a:pt x="362669" y="19374"/>
                    <a:pt x="281483" y="0"/>
                    <a:pt x="181335" y="0"/>
                  </a:cubicBezTo>
                  <a:close/>
                </a:path>
              </a:pathLst>
            </a:custGeom>
            <a:solidFill>
              <a:srgbClr val="5D5D5D">
                <a:alpha val="22745"/>
              </a:srgbClr>
            </a:solidFill>
          </p:spPr>
          <p:txBody>
            <a:bodyPr/>
            <a:lstStyle/>
            <a:p>
              <a:endParaRPr lang="en-CA"/>
            </a:p>
          </p:txBody>
        </p:sp>
        <p:sp>
          <p:nvSpPr>
            <p:cNvPr id="5" name="TextBox 5"/>
            <p:cNvSpPr txBox="1"/>
            <p:nvPr/>
          </p:nvSpPr>
          <p:spPr>
            <a:xfrm>
              <a:off x="34000" y="-29986"/>
              <a:ext cx="294669" cy="10841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381823" y="4343913"/>
            <a:ext cx="1885935" cy="389823"/>
            <a:chOff x="0" y="0"/>
            <a:chExt cx="212334" cy="43890"/>
          </a:xfrm>
        </p:grpSpPr>
        <p:sp>
          <p:nvSpPr>
            <p:cNvPr id="7" name="Freeform 7"/>
            <p:cNvSpPr/>
            <p:nvPr/>
          </p:nvSpPr>
          <p:spPr>
            <a:xfrm>
              <a:off x="0" y="0"/>
              <a:ext cx="212334" cy="43890"/>
            </a:xfrm>
            <a:custGeom>
              <a:avLst/>
              <a:gdLst/>
              <a:ahLst/>
              <a:cxnLst/>
              <a:rect l="l" t="t" r="r" b="b"/>
              <a:pathLst>
                <a:path w="212334" h="43890">
                  <a:moveTo>
                    <a:pt x="106167" y="0"/>
                  </a:moveTo>
                  <a:cubicBezTo>
                    <a:pt x="47533" y="0"/>
                    <a:pt x="0" y="9825"/>
                    <a:pt x="0" y="21945"/>
                  </a:cubicBezTo>
                  <a:cubicBezTo>
                    <a:pt x="0" y="34065"/>
                    <a:pt x="47533" y="43890"/>
                    <a:pt x="106167" y="43890"/>
                  </a:cubicBezTo>
                  <a:cubicBezTo>
                    <a:pt x="164802" y="43890"/>
                    <a:pt x="212334" y="34065"/>
                    <a:pt x="212334" y="21945"/>
                  </a:cubicBezTo>
                  <a:cubicBezTo>
                    <a:pt x="212334" y="9825"/>
                    <a:pt x="164802" y="0"/>
                    <a:pt x="106167" y="0"/>
                  </a:cubicBezTo>
                  <a:close/>
                </a:path>
              </a:pathLst>
            </a:custGeom>
            <a:solidFill>
              <a:srgbClr val="5D5D5D">
                <a:alpha val="22745"/>
              </a:srgbClr>
            </a:solidFill>
          </p:spPr>
          <p:txBody>
            <a:bodyPr/>
            <a:lstStyle/>
            <a:p>
              <a:endParaRPr lang="en-CA"/>
            </a:p>
          </p:txBody>
        </p:sp>
        <p:sp>
          <p:nvSpPr>
            <p:cNvPr id="8" name="TextBox 8"/>
            <p:cNvSpPr txBox="1"/>
            <p:nvPr/>
          </p:nvSpPr>
          <p:spPr>
            <a:xfrm>
              <a:off x="19906" y="-33985"/>
              <a:ext cx="172522" cy="7376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9297757" y="211637"/>
            <a:ext cx="3525500" cy="5375604"/>
          </a:xfrm>
          <a:custGeom>
            <a:avLst/>
            <a:gdLst/>
            <a:ahLst/>
            <a:cxnLst/>
            <a:rect l="l" t="t" r="r" b="b"/>
            <a:pathLst>
              <a:path w="3525500" h="5375604">
                <a:moveTo>
                  <a:pt x="0" y="0"/>
                </a:moveTo>
                <a:lnTo>
                  <a:pt x="3525501" y="0"/>
                </a:lnTo>
                <a:lnTo>
                  <a:pt x="3525501" y="5375604"/>
                </a:lnTo>
                <a:lnTo>
                  <a:pt x="0" y="5375604"/>
                </a:lnTo>
                <a:lnTo>
                  <a:pt x="0" y="0"/>
                </a:lnTo>
                <a:close/>
              </a:path>
            </a:pathLst>
          </a:custGeom>
          <a:blipFill>
            <a:blip r:embed="rId4"/>
            <a:stretch>
              <a:fillRect/>
            </a:stretch>
          </a:blipFill>
        </p:spPr>
        <p:txBody>
          <a:bodyPr/>
          <a:lstStyle/>
          <a:p>
            <a:endParaRPr lang="en-CA"/>
          </a:p>
        </p:txBody>
      </p:sp>
      <p:sp>
        <p:nvSpPr>
          <p:cNvPr id="10" name="Freeform 10"/>
          <p:cNvSpPr/>
          <p:nvPr/>
        </p:nvSpPr>
        <p:spPr>
          <a:xfrm>
            <a:off x="14668708" y="-513692"/>
            <a:ext cx="3277120" cy="4984213"/>
          </a:xfrm>
          <a:custGeom>
            <a:avLst/>
            <a:gdLst/>
            <a:ahLst/>
            <a:cxnLst/>
            <a:rect l="l" t="t" r="r" b="b"/>
            <a:pathLst>
              <a:path w="3277120" h="4984213">
                <a:moveTo>
                  <a:pt x="0" y="0"/>
                </a:moveTo>
                <a:lnTo>
                  <a:pt x="3277120" y="0"/>
                </a:lnTo>
                <a:lnTo>
                  <a:pt x="3277120" y="4984213"/>
                </a:lnTo>
                <a:lnTo>
                  <a:pt x="0" y="4984213"/>
                </a:lnTo>
                <a:lnTo>
                  <a:pt x="0" y="0"/>
                </a:lnTo>
                <a:close/>
              </a:path>
            </a:pathLst>
          </a:custGeom>
          <a:blipFill>
            <a:blip r:embed="rId5"/>
            <a:stretch>
              <a:fillRect/>
            </a:stretch>
          </a:blipFill>
        </p:spPr>
        <p:txBody>
          <a:bodyPr/>
          <a:lstStyle/>
          <a:p>
            <a:endParaRPr lang="en-CA"/>
          </a:p>
        </p:txBody>
      </p:sp>
      <p:grpSp>
        <p:nvGrpSpPr>
          <p:cNvPr id="11" name="Group 11"/>
          <p:cNvGrpSpPr/>
          <p:nvPr/>
        </p:nvGrpSpPr>
        <p:grpSpPr>
          <a:xfrm>
            <a:off x="12282576" y="8062847"/>
            <a:ext cx="5510311" cy="712221"/>
            <a:chOff x="0" y="0"/>
            <a:chExt cx="669577" cy="86544"/>
          </a:xfrm>
        </p:grpSpPr>
        <p:sp>
          <p:nvSpPr>
            <p:cNvPr id="12" name="Freeform 12"/>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txBody>
            <a:bodyPr/>
            <a:lstStyle/>
            <a:p>
              <a:endParaRPr lang="en-CA"/>
            </a:p>
          </p:txBody>
        </p:sp>
        <p:sp>
          <p:nvSpPr>
            <p:cNvPr id="13" name="TextBox 13"/>
            <p:cNvSpPr txBox="1"/>
            <p:nvPr/>
          </p:nvSpPr>
          <p:spPr>
            <a:xfrm>
              <a:off x="62773" y="-29986"/>
              <a:ext cx="544031" cy="10841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2248461" y="854237"/>
            <a:ext cx="4687143" cy="7564991"/>
          </a:xfrm>
          <a:custGeom>
            <a:avLst/>
            <a:gdLst/>
            <a:ahLst/>
            <a:cxnLst/>
            <a:rect l="l" t="t" r="r" b="b"/>
            <a:pathLst>
              <a:path w="4687143" h="7564991">
                <a:moveTo>
                  <a:pt x="0" y="0"/>
                </a:moveTo>
                <a:lnTo>
                  <a:pt x="4687142" y="0"/>
                </a:lnTo>
                <a:lnTo>
                  <a:pt x="4687142" y="7564991"/>
                </a:lnTo>
                <a:lnTo>
                  <a:pt x="0" y="7564991"/>
                </a:lnTo>
                <a:lnTo>
                  <a:pt x="0" y="0"/>
                </a:lnTo>
                <a:close/>
              </a:path>
            </a:pathLst>
          </a:custGeom>
          <a:blipFill>
            <a:blip r:embed="rId6"/>
            <a:stretch>
              <a:fillRect/>
            </a:stretch>
          </a:blipFill>
        </p:spPr>
        <p:txBody>
          <a:bodyPr/>
          <a:lstStyle/>
          <a:p>
            <a:endParaRPr lang="en-CA"/>
          </a:p>
        </p:txBody>
      </p:sp>
      <p:sp>
        <p:nvSpPr>
          <p:cNvPr id="15" name="TextBox 15"/>
          <p:cNvSpPr txBox="1"/>
          <p:nvPr/>
        </p:nvSpPr>
        <p:spPr>
          <a:xfrm>
            <a:off x="1287137" y="2167064"/>
            <a:ext cx="8299920" cy="1205458"/>
          </a:xfrm>
          <a:prstGeom prst="rect">
            <a:avLst/>
          </a:prstGeom>
        </p:spPr>
        <p:txBody>
          <a:bodyPr lIns="0" tIns="0" rIns="0" bIns="0" rtlCol="0" anchor="t">
            <a:spAutoFit/>
          </a:bodyPr>
          <a:lstStyle/>
          <a:p>
            <a:pPr>
              <a:lnSpc>
                <a:spcPts val="4704"/>
              </a:lnSpc>
            </a:pPr>
            <a:r>
              <a:rPr lang="en-US" sz="4800" dirty="0">
                <a:solidFill>
                  <a:srgbClr val="0078AE"/>
                </a:solidFill>
                <a:latin typeface="Funtastic"/>
              </a:rPr>
              <a:t>Physical Health</a:t>
            </a:r>
          </a:p>
          <a:p>
            <a:pPr marL="0" lvl="0" indent="0">
              <a:lnSpc>
                <a:spcPts val="4704"/>
              </a:lnSpc>
              <a:spcBef>
                <a:spcPct val="0"/>
              </a:spcBef>
            </a:pPr>
            <a:endParaRPr lang="en-US" sz="4800" dirty="0">
              <a:solidFill>
                <a:srgbClr val="0078AE"/>
              </a:solidFill>
              <a:latin typeface="Funtastic"/>
            </a:endParaRPr>
          </a:p>
        </p:txBody>
      </p:sp>
      <p:sp>
        <p:nvSpPr>
          <p:cNvPr id="16" name="Freeform 16"/>
          <p:cNvSpPr/>
          <p:nvPr/>
        </p:nvSpPr>
        <p:spPr>
          <a:xfrm rot="-465425" flipH="1">
            <a:off x="888531" y="177033"/>
            <a:ext cx="2640827" cy="1703333"/>
          </a:xfrm>
          <a:custGeom>
            <a:avLst/>
            <a:gdLst/>
            <a:ahLst/>
            <a:cxnLst/>
            <a:rect l="l" t="t" r="r" b="b"/>
            <a:pathLst>
              <a:path w="2640827" h="1703333">
                <a:moveTo>
                  <a:pt x="2640827" y="0"/>
                </a:moveTo>
                <a:lnTo>
                  <a:pt x="0" y="0"/>
                </a:lnTo>
                <a:lnTo>
                  <a:pt x="0" y="1703334"/>
                </a:lnTo>
                <a:lnTo>
                  <a:pt x="2640827" y="1703334"/>
                </a:lnTo>
                <a:lnTo>
                  <a:pt x="264082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7" name="Freeform 17"/>
          <p:cNvSpPr/>
          <p:nvPr/>
        </p:nvSpPr>
        <p:spPr>
          <a:xfrm>
            <a:off x="5437097" y="-1915102"/>
            <a:ext cx="2689899" cy="2943802"/>
          </a:xfrm>
          <a:custGeom>
            <a:avLst/>
            <a:gdLst/>
            <a:ahLst/>
            <a:cxnLst/>
            <a:rect l="l" t="t" r="r" b="b"/>
            <a:pathLst>
              <a:path w="2689899" h="2943802">
                <a:moveTo>
                  <a:pt x="0" y="0"/>
                </a:moveTo>
                <a:lnTo>
                  <a:pt x="2689899" y="0"/>
                </a:lnTo>
                <a:lnTo>
                  <a:pt x="2689899" y="2943802"/>
                </a:lnTo>
                <a:lnTo>
                  <a:pt x="0" y="29438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8" name="Freeform 18"/>
          <p:cNvSpPr/>
          <p:nvPr/>
        </p:nvSpPr>
        <p:spPr>
          <a:xfrm>
            <a:off x="8677014" y="7619452"/>
            <a:ext cx="1725996" cy="2027602"/>
          </a:xfrm>
          <a:custGeom>
            <a:avLst/>
            <a:gdLst/>
            <a:ahLst/>
            <a:cxnLst/>
            <a:rect l="l" t="t" r="r" b="b"/>
            <a:pathLst>
              <a:path w="1725996" h="2027602">
                <a:moveTo>
                  <a:pt x="0" y="0"/>
                </a:moveTo>
                <a:lnTo>
                  <a:pt x="1725997" y="0"/>
                </a:lnTo>
                <a:lnTo>
                  <a:pt x="1725997" y="2027602"/>
                </a:lnTo>
                <a:lnTo>
                  <a:pt x="0" y="2027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9" name="TextBox 19"/>
          <p:cNvSpPr txBox="1"/>
          <p:nvPr/>
        </p:nvSpPr>
        <p:spPr>
          <a:xfrm>
            <a:off x="1287137" y="3923607"/>
            <a:ext cx="8299920" cy="5475858"/>
          </a:xfrm>
          <a:prstGeom prst="rect">
            <a:avLst/>
          </a:prstGeom>
        </p:spPr>
        <p:txBody>
          <a:bodyPr lIns="0" tIns="0" rIns="0" bIns="0" rtlCol="0" anchor="t">
            <a:spAutoFit/>
          </a:bodyPr>
          <a:lstStyle/>
          <a:p>
            <a:pPr>
              <a:lnSpc>
                <a:spcPts val="6075"/>
              </a:lnSpc>
            </a:pPr>
            <a:r>
              <a:rPr lang="en-US" sz="6199" dirty="0">
                <a:solidFill>
                  <a:srgbClr val="0078AE"/>
                </a:solidFill>
                <a:latin typeface="Funtastic"/>
              </a:rPr>
              <a:t>Mindful Eating and </a:t>
            </a:r>
          </a:p>
          <a:p>
            <a:pPr>
              <a:lnSpc>
                <a:spcPts val="6075"/>
              </a:lnSpc>
            </a:pPr>
            <a:r>
              <a:rPr lang="en-US" sz="6199" dirty="0">
                <a:solidFill>
                  <a:srgbClr val="0078AE"/>
                </a:solidFill>
                <a:latin typeface="Funtastic"/>
              </a:rPr>
              <a:t>Listening to Body Signals</a:t>
            </a:r>
          </a:p>
          <a:p>
            <a:pPr>
              <a:lnSpc>
                <a:spcPts val="6075"/>
              </a:lnSpc>
            </a:pPr>
            <a:endParaRPr lang="en-US" sz="6199" dirty="0">
              <a:solidFill>
                <a:srgbClr val="0078AE"/>
              </a:solidFill>
              <a:latin typeface="Funtastic"/>
            </a:endParaRPr>
          </a:p>
          <a:p>
            <a:pPr>
              <a:lnSpc>
                <a:spcPts val="6075"/>
              </a:lnSpc>
            </a:pPr>
            <a:endParaRPr lang="en-US" sz="6199" dirty="0">
              <a:solidFill>
                <a:srgbClr val="0078AE"/>
              </a:solidFill>
              <a:latin typeface="Funtastic"/>
            </a:endParaRPr>
          </a:p>
          <a:p>
            <a:pPr>
              <a:lnSpc>
                <a:spcPts val="6075"/>
              </a:lnSpc>
            </a:pPr>
            <a:endParaRPr lang="en-US" sz="6199" dirty="0">
              <a:solidFill>
                <a:srgbClr val="0078AE"/>
              </a:solidFill>
              <a:latin typeface="Funtastic"/>
            </a:endParaRPr>
          </a:p>
          <a:p>
            <a:pPr marL="0" lvl="0" indent="0">
              <a:lnSpc>
                <a:spcPts val="6075"/>
              </a:lnSpc>
              <a:spcBef>
                <a:spcPct val="0"/>
              </a:spcBef>
            </a:pPr>
            <a:endParaRPr lang="en-US" sz="6199" dirty="0">
              <a:solidFill>
                <a:srgbClr val="0078AE"/>
              </a:solidFill>
              <a:latin typeface="Funtastic"/>
            </a:endParaRPr>
          </a:p>
        </p:txBody>
      </p:sp>
      <p:sp>
        <p:nvSpPr>
          <p:cNvPr id="20" name="Freeform 20"/>
          <p:cNvSpPr/>
          <p:nvPr/>
        </p:nvSpPr>
        <p:spPr>
          <a:xfrm>
            <a:off x="405097" y="8389864"/>
            <a:ext cx="5317114" cy="1335186"/>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13"/>
            <a:stretch>
              <a:fillRect/>
            </a:stretch>
          </a:blipFill>
        </p:spPr>
        <p:txBody>
          <a:bodyPr/>
          <a:lstStyle/>
          <a:p>
            <a:endParaRPr lang="en-CA"/>
          </a:p>
        </p:txBody>
      </p:sp>
      <p:pic>
        <p:nvPicPr>
          <p:cNvPr id="22" name="Picture 21">
            <a:extLst>
              <a:ext uri="{FF2B5EF4-FFF2-40B4-BE49-F238E27FC236}">
                <a16:creationId xmlns:a16="http://schemas.microsoft.com/office/drawing/2014/main" id="{8DF892CB-8171-9151-67EB-104E333BB423}"/>
              </a:ext>
            </a:extLst>
          </p:cNvPr>
          <p:cNvPicPr>
            <a:picLocks noChangeAspect="1"/>
          </p:cNvPicPr>
          <p:nvPr/>
        </p:nvPicPr>
        <p:blipFill>
          <a:blip r:embed="rId14"/>
          <a:stretch>
            <a:fillRect/>
          </a:stretch>
        </p:blipFill>
        <p:spPr>
          <a:xfrm>
            <a:off x="12043936" y="9140845"/>
            <a:ext cx="5010150" cy="971550"/>
          </a:xfrm>
          <a:prstGeom prst="rect">
            <a:avLst/>
          </a:prstGeom>
        </p:spPr>
      </p:pic>
      <p:sp>
        <p:nvSpPr>
          <p:cNvPr id="24" name="TextBox 19">
            <a:extLst>
              <a:ext uri="{FF2B5EF4-FFF2-40B4-BE49-F238E27FC236}">
                <a16:creationId xmlns:a16="http://schemas.microsoft.com/office/drawing/2014/main" id="{7005DC7E-10E9-7E89-BAFD-343E6346D591}"/>
              </a:ext>
            </a:extLst>
          </p:cNvPr>
          <p:cNvSpPr txBox="1"/>
          <p:nvPr/>
        </p:nvSpPr>
        <p:spPr>
          <a:xfrm>
            <a:off x="1321251" y="7659459"/>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panose="020F0502020204030204" pitchFamily="34" charset="0"/>
                <a:cs typeface="Calibri" panose="020F0502020204030204" pitchFamily="34" charset="0"/>
              </a:rPr>
              <a:t>PILOT: January 2024</a:t>
            </a:r>
            <a:endParaRPr lang="en-US" sz="3200" b="1" dirty="0">
              <a:solidFill>
                <a:srgbClr val="FF0000"/>
              </a:solidFill>
              <a:latin typeface="Calibri" panose="020F0502020204030204" pitchFamily="34" charset="0"/>
              <a:cs typeface="Calibri" panose="020F0502020204030204" pitchFamily="34" charset="0"/>
            </a:endParaRPr>
          </a:p>
          <a:p>
            <a:pPr>
              <a:lnSpc>
                <a:spcPts val="4703"/>
              </a:lnSpc>
              <a:spcBef>
                <a:spcPct val="0"/>
              </a:spcBef>
            </a:pPr>
            <a:endParaRPr lang="en-US" sz="4800" dirty="0">
              <a:solidFill>
                <a:srgbClr val="0078AE"/>
              </a:solidFill>
              <a:latin typeface="Funtast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9144000" y="368556"/>
            <a:ext cx="9658964" cy="6498749"/>
          </a:xfrm>
          <a:custGeom>
            <a:avLst/>
            <a:gdLst/>
            <a:ahLst/>
            <a:cxnLst/>
            <a:rect l="l" t="t" r="r" b="b"/>
            <a:pathLst>
              <a:path w="9658964" h="6498749">
                <a:moveTo>
                  <a:pt x="0" y="0"/>
                </a:moveTo>
                <a:lnTo>
                  <a:pt x="9658964" y="0"/>
                </a:lnTo>
                <a:lnTo>
                  <a:pt x="9658964" y="6498749"/>
                </a:lnTo>
                <a:lnTo>
                  <a:pt x="0" y="6498749"/>
                </a:lnTo>
                <a:lnTo>
                  <a:pt x="0" y="0"/>
                </a:lnTo>
                <a:close/>
              </a:path>
            </a:pathLst>
          </a:custGeom>
          <a:blipFill>
            <a:blip r:embed="rId4"/>
            <a:stretch>
              <a:fillRect/>
            </a:stretch>
          </a:blipFill>
        </p:spPr>
        <p:txBody>
          <a:bodyPr/>
          <a:lstStyle/>
          <a:p>
            <a:endParaRPr lang="en-CA"/>
          </a:p>
        </p:txBody>
      </p:sp>
      <p:sp>
        <p:nvSpPr>
          <p:cNvPr id="4" name="Freeform 4"/>
          <p:cNvSpPr/>
          <p:nvPr/>
        </p:nvSpPr>
        <p:spPr>
          <a:xfrm>
            <a:off x="9302660" y="6892173"/>
            <a:ext cx="3215928" cy="3177065"/>
          </a:xfrm>
          <a:custGeom>
            <a:avLst/>
            <a:gdLst/>
            <a:ahLst/>
            <a:cxnLst/>
            <a:rect l="l" t="t" r="r" b="b"/>
            <a:pathLst>
              <a:path w="3215928" h="3177065">
                <a:moveTo>
                  <a:pt x="0" y="0"/>
                </a:moveTo>
                <a:lnTo>
                  <a:pt x="3215928" y="0"/>
                </a:lnTo>
                <a:lnTo>
                  <a:pt x="3215928" y="3177065"/>
                </a:lnTo>
                <a:lnTo>
                  <a:pt x="0" y="3177065"/>
                </a:lnTo>
                <a:lnTo>
                  <a:pt x="0" y="0"/>
                </a:lnTo>
                <a:close/>
              </a:path>
            </a:pathLst>
          </a:custGeom>
          <a:blipFill>
            <a:blip r:embed="rId5"/>
            <a:stretch>
              <a:fillRect/>
            </a:stretch>
          </a:blipFill>
        </p:spPr>
        <p:txBody>
          <a:bodyPr/>
          <a:lstStyle/>
          <a:p>
            <a:endParaRPr lang="en-CA"/>
          </a:p>
        </p:txBody>
      </p:sp>
      <p:sp>
        <p:nvSpPr>
          <p:cNvPr id="5" name="Freeform 5"/>
          <p:cNvSpPr/>
          <p:nvPr/>
        </p:nvSpPr>
        <p:spPr>
          <a:xfrm>
            <a:off x="8833991" y="56283"/>
            <a:ext cx="10278983" cy="6936995"/>
          </a:xfrm>
          <a:custGeom>
            <a:avLst/>
            <a:gdLst/>
            <a:ahLst/>
            <a:cxnLst/>
            <a:rect l="l" t="t" r="r" b="b"/>
            <a:pathLst>
              <a:path w="10278983" h="6936995">
                <a:moveTo>
                  <a:pt x="0" y="0"/>
                </a:moveTo>
                <a:lnTo>
                  <a:pt x="10278982" y="0"/>
                </a:lnTo>
                <a:lnTo>
                  <a:pt x="10278982" y="6936996"/>
                </a:lnTo>
                <a:lnTo>
                  <a:pt x="0" y="6936996"/>
                </a:lnTo>
                <a:lnTo>
                  <a:pt x="0" y="0"/>
                </a:lnTo>
                <a:close/>
              </a:path>
            </a:pathLst>
          </a:custGeom>
          <a:blipFill>
            <a:blip r:embed="rId6"/>
            <a:stretch>
              <a:fillRect/>
            </a:stretch>
          </a:blipFill>
        </p:spPr>
        <p:txBody>
          <a:bodyPr/>
          <a:lstStyle/>
          <a:p>
            <a:endParaRPr lang="en-CA"/>
          </a:p>
        </p:txBody>
      </p:sp>
      <p:sp>
        <p:nvSpPr>
          <p:cNvPr id="6" name="Freeform 6"/>
          <p:cNvSpPr/>
          <p:nvPr/>
        </p:nvSpPr>
        <p:spPr>
          <a:xfrm>
            <a:off x="13025358" y="6892173"/>
            <a:ext cx="3215928" cy="3177065"/>
          </a:xfrm>
          <a:custGeom>
            <a:avLst/>
            <a:gdLst/>
            <a:ahLst/>
            <a:cxnLst/>
            <a:rect l="l" t="t" r="r" b="b"/>
            <a:pathLst>
              <a:path w="3215928" h="3177065">
                <a:moveTo>
                  <a:pt x="0" y="0"/>
                </a:moveTo>
                <a:lnTo>
                  <a:pt x="3215927" y="0"/>
                </a:lnTo>
                <a:lnTo>
                  <a:pt x="3215927" y="3177065"/>
                </a:lnTo>
                <a:lnTo>
                  <a:pt x="0" y="3177065"/>
                </a:lnTo>
                <a:lnTo>
                  <a:pt x="0" y="0"/>
                </a:lnTo>
                <a:close/>
              </a:path>
            </a:pathLst>
          </a:custGeom>
          <a:blipFill>
            <a:blip r:embed="rId7"/>
            <a:stretch>
              <a:fillRect/>
            </a:stretch>
          </a:blipFill>
        </p:spPr>
        <p:txBody>
          <a:bodyPr/>
          <a:lstStyle/>
          <a:p>
            <a:endParaRPr lang="en-CA"/>
          </a:p>
        </p:txBody>
      </p:sp>
      <p:sp>
        <p:nvSpPr>
          <p:cNvPr id="7" name="Freeform 7"/>
          <p:cNvSpPr/>
          <p:nvPr/>
        </p:nvSpPr>
        <p:spPr>
          <a:xfrm>
            <a:off x="8530938" y="3222754"/>
            <a:ext cx="3215928" cy="3177065"/>
          </a:xfrm>
          <a:custGeom>
            <a:avLst/>
            <a:gdLst/>
            <a:ahLst/>
            <a:cxnLst/>
            <a:rect l="l" t="t" r="r" b="b"/>
            <a:pathLst>
              <a:path w="3215928" h="3177065">
                <a:moveTo>
                  <a:pt x="0" y="0"/>
                </a:moveTo>
                <a:lnTo>
                  <a:pt x="3215928" y="0"/>
                </a:lnTo>
                <a:lnTo>
                  <a:pt x="3215928" y="3177064"/>
                </a:lnTo>
                <a:lnTo>
                  <a:pt x="0" y="3177064"/>
                </a:lnTo>
                <a:lnTo>
                  <a:pt x="0" y="0"/>
                </a:lnTo>
                <a:close/>
              </a:path>
            </a:pathLst>
          </a:custGeom>
          <a:blipFill>
            <a:blip r:embed="rId8"/>
            <a:stretch>
              <a:fillRect/>
            </a:stretch>
          </a:blipFill>
        </p:spPr>
        <p:txBody>
          <a:bodyPr/>
          <a:lstStyle/>
          <a:p>
            <a:endParaRPr lang="en-CA"/>
          </a:p>
        </p:txBody>
      </p:sp>
      <p:sp>
        <p:nvSpPr>
          <p:cNvPr id="8" name="TextBox 8"/>
          <p:cNvSpPr txBox="1"/>
          <p:nvPr/>
        </p:nvSpPr>
        <p:spPr>
          <a:xfrm>
            <a:off x="337932" y="800100"/>
            <a:ext cx="9329822" cy="962058"/>
          </a:xfrm>
          <a:prstGeom prst="rect">
            <a:avLst/>
          </a:prstGeom>
        </p:spPr>
        <p:txBody>
          <a:bodyPr lIns="0" tIns="0" rIns="0" bIns="0" rtlCol="0" anchor="t">
            <a:spAutoFit/>
          </a:bodyPr>
          <a:lstStyle/>
          <a:p>
            <a:pPr marL="0" lvl="0" indent="0" algn="ctr">
              <a:lnSpc>
                <a:spcPts val="8413"/>
              </a:lnSpc>
              <a:spcBef>
                <a:spcPct val="0"/>
              </a:spcBef>
            </a:pPr>
            <a:r>
              <a:rPr lang="en-US" sz="6009" spc="120" dirty="0">
                <a:solidFill>
                  <a:srgbClr val="0078AE"/>
                </a:solidFill>
                <a:latin typeface="Funtastic" panose="020B0604020202020204" charset="0"/>
              </a:rPr>
              <a:t>Land Acknowledgment</a:t>
            </a:r>
          </a:p>
        </p:txBody>
      </p:sp>
      <p:sp>
        <p:nvSpPr>
          <p:cNvPr id="9" name="TextBox 9"/>
          <p:cNvSpPr txBox="1"/>
          <p:nvPr/>
        </p:nvSpPr>
        <p:spPr>
          <a:xfrm>
            <a:off x="813138" y="2044569"/>
            <a:ext cx="6953374" cy="3299280"/>
          </a:xfrm>
          <a:prstGeom prst="rect">
            <a:avLst/>
          </a:prstGeom>
        </p:spPr>
        <p:txBody>
          <a:bodyPr lIns="0" tIns="0" rIns="0" bIns="0" rtlCol="0" anchor="t">
            <a:spAutoFit/>
          </a:bodyPr>
          <a:lstStyle/>
          <a:p>
            <a:pPr marL="0" lvl="1" indent="0" algn="ctr">
              <a:lnSpc>
                <a:spcPts val="4357"/>
              </a:lnSpc>
              <a:spcBef>
                <a:spcPct val="0"/>
              </a:spcBef>
            </a:pPr>
            <a:r>
              <a:rPr lang="en-US" sz="2904" spc="145">
                <a:solidFill>
                  <a:srgbClr val="545454"/>
                </a:solidFill>
                <a:latin typeface="Arimo Bold"/>
              </a:rPr>
              <a:t>We wish to acknowledge that the land on which we gather is the traditional and unceded territory of the Coast Salish Peoples, including the Musqueam, Squamish, and Tsleil-Waututh Nations. </a:t>
            </a:r>
          </a:p>
        </p:txBody>
      </p:sp>
      <p:sp>
        <p:nvSpPr>
          <p:cNvPr id="10" name="TextBox 10"/>
          <p:cNvSpPr txBox="1"/>
          <p:nvPr/>
        </p:nvSpPr>
        <p:spPr>
          <a:xfrm>
            <a:off x="813138" y="5532942"/>
            <a:ext cx="7717801" cy="4247861"/>
          </a:xfrm>
          <a:prstGeom prst="rect">
            <a:avLst/>
          </a:prstGeom>
        </p:spPr>
        <p:txBody>
          <a:bodyPr lIns="0" tIns="0" rIns="0" bIns="0" rtlCol="0" anchor="t">
            <a:spAutoFit/>
          </a:bodyPr>
          <a:lstStyle/>
          <a:p>
            <a:pPr algn="ctr">
              <a:lnSpc>
                <a:spcPts val="4207"/>
              </a:lnSpc>
              <a:spcBef>
                <a:spcPct val="0"/>
              </a:spcBef>
            </a:pPr>
            <a:r>
              <a:rPr lang="en-US" sz="2504" spc="125" dirty="0">
                <a:solidFill>
                  <a:srgbClr val="545454"/>
                </a:solidFill>
                <a:latin typeface="Arimo"/>
              </a:rPr>
              <a:t>Vancouver Coastal Health is committed to delivering exceptional care to 1.2 million people, including the First Nations, Métis </a:t>
            </a:r>
            <a:r>
              <a:rPr lang="en-US" sz="2504" spc="125">
                <a:solidFill>
                  <a:srgbClr val="545454"/>
                </a:solidFill>
                <a:latin typeface="Arimo"/>
              </a:rPr>
              <a:t>and Inuit, </a:t>
            </a:r>
            <a:r>
              <a:rPr lang="en-US" sz="2504" spc="125" dirty="0">
                <a:solidFill>
                  <a:srgbClr val="545454"/>
                </a:solidFill>
                <a:latin typeface="Arimo"/>
              </a:rPr>
              <a:t>within the traditional territories of the Heiltsuk, </a:t>
            </a:r>
            <a:r>
              <a:rPr lang="en-US" sz="2504" spc="125" dirty="0" err="1">
                <a:solidFill>
                  <a:srgbClr val="545454"/>
                </a:solidFill>
                <a:latin typeface="Arimo"/>
              </a:rPr>
              <a:t>Kitasoo-Xai'xais</a:t>
            </a:r>
            <a:r>
              <a:rPr lang="en-US" sz="2504" spc="125" dirty="0">
                <a:solidFill>
                  <a:srgbClr val="545454"/>
                </a:solidFill>
                <a:latin typeface="Arimo"/>
              </a:rPr>
              <a:t>, Lil'wat, Musqueam, N'Quatqua, </a:t>
            </a:r>
            <a:r>
              <a:rPr lang="en-US" sz="2504" spc="125" dirty="0" err="1">
                <a:solidFill>
                  <a:srgbClr val="545454"/>
                </a:solidFill>
                <a:latin typeface="Arimo"/>
              </a:rPr>
              <a:t>Nuxalk</a:t>
            </a:r>
            <a:r>
              <a:rPr lang="en-US" sz="2504" spc="125" dirty="0">
                <a:solidFill>
                  <a:srgbClr val="545454"/>
                </a:solidFill>
                <a:latin typeface="Arimo"/>
              </a:rPr>
              <a:t>, Samahquam, </a:t>
            </a:r>
            <a:r>
              <a:rPr lang="en-US" sz="2504" spc="125" dirty="0" err="1">
                <a:solidFill>
                  <a:srgbClr val="545454"/>
                </a:solidFill>
                <a:latin typeface="Arimo"/>
              </a:rPr>
              <a:t>shíshálh</a:t>
            </a:r>
            <a:r>
              <a:rPr lang="en-US" sz="2504" spc="125" dirty="0">
                <a:solidFill>
                  <a:srgbClr val="545454"/>
                </a:solidFill>
                <a:latin typeface="Arimo"/>
              </a:rPr>
              <a:t>, Skatin, Squamish, </a:t>
            </a:r>
            <a:r>
              <a:rPr lang="en-US" sz="2504" spc="125" dirty="0" err="1">
                <a:solidFill>
                  <a:srgbClr val="545454"/>
                </a:solidFill>
                <a:latin typeface="Arimo"/>
              </a:rPr>
              <a:t>Tla'amin</a:t>
            </a:r>
            <a:r>
              <a:rPr lang="en-US" sz="2504" spc="125" dirty="0">
                <a:solidFill>
                  <a:srgbClr val="545454"/>
                </a:solidFill>
                <a:latin typeface="Arimo"/>
              </a:rPr>
              <a:t>, Tsleil-Waututh, Wuikinuxv, and Xa'xtsa. </a:t>
            </a:r>
          </a:p>
        </p:txBody>
      </p:sp>
      <p:sp>
        <p:nvSpPr>
          <p:cNvPr id="11" name="AutoShape 11"/>
          <p:cNvSpPr/>
          <p:nvPr/>
        </p:nvSpPr>
        <p:spPr>
          <a:xfrm flipV="1">
            <a:off x="11387202" y="6080193"/>
            <a:ext cx="2937540" cy="787111"/>
          </a:xfrm>
          <a:prstGeom prst="line">
            <a:avLst/>
          </a:prstGeom>
          <a:ln w="38100" cap="flat">
            <a:solidFill>
              <a:srgbClr val="000000"/>
            </a:solidFill>
            <a:prstDash val="solid"/>
            <a:headEnd type="none" w="sm" len="sm"/>
            <a:tailEnd type="none" w="sm" len="sm"/>
          </a:ln>
        </p:spPr>
        <p:txBody>
          <a:bodyPr/>
          <a:lstStyle/>
          <a:p>
            <a:endParaRPr lang="en-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14806419" y="2529986"/>
            <a:ext cx="4626546" cy="9071659"/>
          </a:xfrm>
          <a:custGeom>
            <a:avLst/>
            <a:gdLst/>
            <a:ahLst/>
            <a:cxnLst/>
            <a:rect l="l" t="t" r="r" b="b"/>
            <a:pathLst>
              <a:path w="4626546" h="9071659">
                <a:moveTo>
                  <a:pt x="0" y="0"/>
                </a:moveTo>
                <a:lnTo>
                  <a:pt x="4626546" y="0"/>
                </a:lnTo>
                <a:lnTo>
                  <a:pt x="4626546" y="9071659"/>
                </a:lnTo>
                <a:lnTo>
                  <a:pt x="0" y="9071659"/>
                </a:lnTo>
                <a:lnTo>
                  <a:pt x="0" y="0"/>
                </a:lnTo>
                <a:close/>
              </a:path>
            </a:pathLst>
          </a:custGeom>
          <a:blipFill>
            <a:blip r:embed="rId4"/>
            <a:stretch>
              <a:fillRect/>
            </a:stretch>
          </a:blipFill>
        </p:spPr>
        <p:txBody>
          <a:bodyPr/>
          <a:lstStyle/>
          <a:p>
            <a:endParaRPr lang="en-CA"/>
          </a:p>
        </p:txBody>
      </p:sp>
      <p:sp>
        <p:nvSpPr>
          <p:cNvPr id="4" name="Freeform 4"/>
          <p:cNvSpPr/>
          <p:nvPr/>
        </p:nvSpPr>
        <p:spPr>
          <a:xfrm>
            <a:off x="-209687" y="4420570"/>
            <a:ext cx="3693323" cy="8028962"/>
          </a:xfrm>
          <a:custGeom>
            <a:avLst/>
            <a:gdLst/>
            <a:ahLst/>
            <a:cxnLst/>
            <a:rect l="l" t="t" r="r" b="b"/>
            <a:pathLst>
              <a:path w="3693323" h="8028962">
                <a:moveTo>
                  <a:pt x="0" y="0"/>
                </a:moveTo>
                <a:lnTo>
                  <a:pt x="3693323" y="0"/>
                </a:lnTo>
                <a:lnTo>
                  <a:pt x="3693323" y="8028962"/>
                </a:lnTo>
                <a:lnTo>
                  <a:pt x="0" y="8028962"/>
                </a:lnTo>
                <a:lnTo>
                  <a:pt x="0" y="0"/>
                </a:lnTo>
                <a:close/>
              </a:path>
            </a:pathLst>
          </a:custGeom>
          <a:blipFill>
            <a:blip r:embed="rId5"/>
            <a:stretch>
              <a:fillRect/>
            </a:stretch>
          </a:blipFill>
        </p:spPr>
        <p:txBody>
          <a:bodyPr/>
          <a:lstStyle/>
          <a:p>
            <a:endParaRPr lang="en-CA"/>
          </a:p>
        </p:txBody>
      </p:sp>
      <p:sp>
        <p:nvSpPr>
          <p:cNvPr id="5" name="Freeform 5"/>
          <p:cNvSpPr/>
          <p:nvPr/>
        </p:nvSpPr>
        <p:spPr>
          <a:xfrm>
            <a:off x="1271267" y="1028700"/>
            <a:ext cx="2212369"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6" name="Freeform 6"/>
          <p:cNvSpPr/>
          <p:nvPr/>
        </p:nvSpPr>
        <p:spPr>
          <a:xfrm>
            <a:off x="13373750" y="1028700"/>
            <a:ext cx="1432669" cy="2057694"/>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8"/>
            <a:stretch>
              <a:fillRect/>
            </a:stretch>
          </a:blipFill>
        </p:spPr>
        <p:txBody>
          <a:bodyPr/>
          <a:lstStyle/>
          <a:p>
            <a:endParaRPr lang="en-CA"/>
          </a:p>
        </p:txBody>
      </p:sp>
      <p:sp>
        <p:nvSpPr>
          <p:cNvPr id="7" name="TextBox 7"/>
          <p:cNvSpPr txBox="1"/>
          <p:nvPr/>
        </p:nvSpPr>
        <p:spPr>
          <a:xfrm>
            <a:off x="4503838" y="1790928"/>
            <a:ext cx="9282379" cy="4342945"/>
          </a:xfrm>
          <a:prstGeom prst="rect">
            <a:avLst/>
          </a:prstGeom>
        </p:spPr>
        <p:txBody>
          <a:bodyPr lIns="0" tIns="0" rIns="0" bIns="0" rtlCol="0" anchor="t">
            <a:spAutoFit/>
          </a:bodyPr>
          <a:lstStyle/>
          <a:p>
            <a:pPr algn="ctr">
              <a:lnSpc>
                <a:spcPts val="8425"/>
              </a:lnSpc>
            </a:pPr>
            <a:r>
              <a:rPr lang="en-US" sz="6017">
                <a:solidFill>
                  <a:srgbClr val="0078AE"/>
                </a:solidFill>
                <a:latin typeface="Funtastic"/>
              </a:rPr>
              <a:t>Check in:</a:t>
            </a:r>
          </a:p>
          <a:p>
            <a:pPr algn="ctr">
              <a:lnSpc>
                <a:spcPts val="8425"/>
              </a:lnSpc>
            </a:pPr>
            <a:r>
              <a:rPr lang="en-US" sz="6017">
                <a:solidFill>
                  <a:srgbClr val="0078AE"/>
                </a:solidFill>
                <a:latin typeface="Funtastic"/>
              </a:rPr>
              <a:t> </a:t>
            </a:r>
          </a:p>
          <a:p>
            <a:pPr marL="0" lvl="0" indent="0" algn="ctr">
              <a:lnSpc>
                <a:spcPts val="8425"/>
              </a:lnSpc>
              <a:spcBef>
                <a:spcPct val="0"/>
              </a:spcBef>
            </a:pPr>
            <a:r>
              <a:rPr lang="en-US" sz="6017">
                <a:solidFill>
                  <a:srgbClr val="0078AE"/>
                </a:solidFill>
                <a:latin typeface="Funtastic"/>
              </a:rPr>
              <a:t>How are you feeling right now?  </a:t>
            </a:r>
          </a:p>
        </p:txBody>
      </p:sp>
      <p:sp>
        <p:nvSpPr>
          <p:cNvPr id="8" name="TextBox 8"/>
          <p:cNvSpPr txBox="1"/>
          <p:nvPr/>
        </p:nvSpPr>
        <p:spPr>
          <a:xfrm>
            <a:off x="5887413" y="7912111"/>
            <a:ext cx="6513173" cy="609420"/>
          </a:xfrm>
          <a:prstGeom prst="rect">
            <a:avLst/>
          </a:prstGeom>
        </p:spPr>
        <p:txBody>
          <a:bodyPr lIns="0" tIns="0" rIns="0" bIns="0" rtlCol="0" anchor="t">
            <a:spAutoFit/>
          </a:bodyPr>
          <a:lstStyle/>
          <a:p>
            <a:pPr marL="0" lvl="1" indent="0" algn="ctr">
              <a:lnSpc>
                <a:spcPts val="4507"/>
              </a:lnSpc>
              <a:spcBef>
                <a:spcPct val="0"/>
              </a:spcBef>
            </a:pPr>
            <a:r>
              <a:rPr lang="en-US" sz="3004" spc="150">
                <a:solidFill>
                  <a:srgbClr val="0078AE"/>
                </a:solidFill>
                <a:latin typeface="อีฟดอวอิ้ง"/>
              </a:rPr>
              <a:t>Body Scan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10181777" y="204377"/>
            <a:ext cx="6112591" cy="6295739"/>
          </a:xfrm>
          <a:custGeom>
            <a:avLst/>
            <a:gdLst/>
            <a:ahLst/>
            <a:cxnLst/>
            <a:rect l="l" t="t" r="r" b="b"/>
            <a:pathLst>
              <a:path w="6112591" h="6295739">
                <a:moveTo>
                  <a:pt x="0" y="0"/>
                </a:moveTo>
                <a:lnTo>
                  <a:pt x="6112590" y="0"/>
                </a:lnTo>
                <a:lnTo>
                  <a:pt x="6112590" y="6295739"/>
                </a:lnTo>
                <a:lnTo>
                  <a:pt x="0" y="6295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9487021">
            <a:off x="11446743" y="5500922"/>
            <a:ext cx="6330159" cy="5166992"/>
          </a:xfrm>
          <a:custGeom>
            <a:avLst/>
            <a:gdLst/>
            <a:ahLst/>
            <a:cxnLst/>
            <a:rect l="l" t="t" r="r" b="b"/>
            <a:pathLst>
              <a:path w="6330159" h="5166992">
                <a:moveTo>
                  <a:pt x="0" y="0"/>
                </a:moveTo>
                <a:lnTo>
                  <a:pt x="6330159" y="0"/>
                </a:lnTo>
                <a:lnTo>
                  <a:pt x="6330159" y="5166992"/>
                </a:lnTo>
                <a:lnTo>
                  <a:pt x="0" y="51669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rot="5400000">
            <a:off x="11653688" y="1078598"/>
            <a:ext cx="3791419" cy="3091586"/>
          </a:xfrm>
          <a:custGeom>
            <a:avLst/>
            <a:gdLst/>
            <a:ahLst/>
            <a:cxnLst/>
            <a:rect l="l" t="t" r="r" b="b"/>
            <a:pathLst>
              <a:path w="3791419" h="3091586">
                <a:moveTo>
                  <a:pt x="0" y="0"/>
                </a:moveTo>
                <a:lnTo>
                  <a:pt x="3791418" y="0"/>
                </a:lnTo>
                <a:lnTo>
                  <a:pt x="3791418" y="3091586"/>
                </a:lnTo>
                <a:lnTo>
                  <a:pt x="0" y="3091586"/>
                </a:lnTo>
                <a:lnTo>
                  <a:pt x="0" y="0"/>
                </a:lnTo>
                <a:close/>
              </a:path>
            </a:pathLst>
          </a:custGeom>
          <a:blipFill>
            <a:blip r:embed="rId8"/>
            <a:stretch>
              <a:fillRect/>
            </a:stretch>
          </a:blipFill>
        </p:spPr>
        <p:txBody>
          <a:bodyPr/>
          <a:lstStyle/>
          <a:p>
            <a:endParaRPr lang="en-CA"/>
          </a:p>
        </p:txBody>
      </p:sp>
      <p:sp>
        <p:nvSpPr>
          <p:cNvPr id="6" name="Freeform 6"/>
          <p:cNvSpPr/>
          <p:nvPr/>
        </p:nvSpPr>
        <p:spPr>
          <a:xfrm rot="-2784060">
            <a:off x="-316932" y="2989439"/>
            <a:ext cx="7579200" cy="6186522"/>
          </a:xfrm>
          <a:custGeom>
            <a:avLst/>
            <a:gdLst/>
            <a:ahLst/>
            <a:cxnLst/>
            <a:rect l="l" t="t" r="r" b="b"/>
            <a:pathLst>
              <a:path w="7579200" h="6186522">
                <a:moveTo>
                  <a:pt x="0" y="0"/>
                </a:moveTo>
                <a:lnTo>
                  <a:pt x="7579201" y="0"/>
                </a:lnTo>
                <a:lnTo>
                  <a:pt x="7579201" y="6186522"/>
                </a:lnTo>
                <a:lnTo>
                  <a:pt x="0" y="61865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7" name="Freeform 7"/>
          <p:cNvSpPr/>
          <p:nvPr/>
        </p:nvSpPr>
        <p:spPr>
          <a:xfrm rot="-2784060">
            <a:off x="3529103" y="4317343"/>
            <a:ext cx="1400167" cy="1489540"/>
          </a:xfrm>
          <a:custGeom>
            <a:avLst/>
            <a:gdLst/>
            <a:ahLst/>
            <a:cxnLst/>
            <a:rect l="l" t="t" r="r" b="b"/>
            <a:pathLst>
              <a:path w="1400167" h="1489540">
                <a:moveTo>
                  <a:pt x="0" y="0"/>
                </a:moveTo>
                <a:lnTo>
                  <a:pt x="1400167" y="0"/>
                </a:lnTo>
                <a:lnTo>
                  <a:pt x="1400167" y="1489539"/>
                </a:lnTo>
                <a:lnTo>
                  <a:pt x="0" y="14895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8" name="Freeform 8"/>
          <p:cNvSpPr/>
          <p:nvPr/>
        </p:nvSpPr>
        <p:spPr>
          <a:xfrm rot="-1253015">
            <a:off x="3260276" y="2842771"/>
            <a:ext cx="2098025" cy="1927561"/>
          </a:xfrm>
          <a:custGeom>
            <a:avLst/>
            <a:gdLst/>
            <a:ahLst/>
            <a:cxnLst/>
            <a:rect l="l" t="t" r="r" b="b"/>
            <a:pathLst>
              <a:path w="2098025" h="1927561">
                <a:moveTo>
                  <a:pt x="0" y="0"/>
                </a:moveTo>
                <a:lnTo>
                  <a:pt x="2098026" y="0"/>
                </a:lnTo>
                <a:lnTo>
                  <a:pt x="2098026" y="1927561"/>
                </a:lnTo>
                <a:lnTo>
                  <a:pt x="0" y="19275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9" name="Freeform 9"/>
          <p:cNvSpPr/>
          <p:nvPr/>
        </p:nvSpPr>
        <p:spPr>
          <a:xfrm rot="-2784060">
            <a:off x="1923090" y="4385454"/>
            <a:ext cx="1321959" cy="1006341"/>
          </a:xfrm>
          <a:custGeom>
            <a:avLst/>
            <a:gdLst/>
            <a:ahLst/>
            <a:cxnLst/>
            <a:rect l="l" t="t" r="r" b="b"/>
            <a:pathLst>
              <a:path w="1321959" h="1006341">
                <a:moveTo>
                  <a:pt x="0" y="0"/>
                </a:moveTo>
                <a:lnTo>
                  <a:pt x="1321960" y="0"/>
                </a:lnTo>
                <a:lnTo>
                  <a:pt x="1321960" y="1006342"/>
                </a:lnTo>
                <a:lnTo>
                  <a:pt x="0" y="10063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10" name="Freeform 10"/>
          <p:cNvSpPr/>
          <p:nvPr/>
        </p:nvSpPr>
        <p:spPr>
          <a:xfrm rot="-202342">
            <a:off x="2129637" y="7730084"/>
            <a:ext cx="2297210" cy="1708550"/>
          </a:xfrm>
          <a:custGeom>
            <a:avLst/>
            <a:gdLst/>
            <a:ahLst/>
            <a:cxnLst/>
            <a:rect l="l" t="t" r="r" b="b"/>
            <a:pathLst>
              <a:path w="2297210" h="1708550">
                <a:moveTo>
                  <a:pt x="0" y="0"/>
                </a:moveTo>
                <a:lnTo>
                  <a:pt x="2297210" y="0"/>
                </a:lnTo>
                <a:lnTo>
                  <a:pt x="2297210" y="1708550"/>
                </a:lnTo>
                <a:lnTo>
                  <a:pt x="0" y="17085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CA"/>
          </a:p>
        </p:txBody>
      </p:sp>
      <p:sp>
        <p:nvSpPr>
          <p:cNvPr id="11" name="Freeform 11"/>
          <p:cNvSpPr/>
          <p:nvPr/>
        </p:nvSpPr>
        <p:spPr>
          <a:xfrm>
            <a:off x="1460517" y="5566269"/>
            <a:ext cx="1241711" cy="1943970"/>
          </a:xfrm>
          <a:custGeom>
            <a:avLst/>
            <a:gdLst/>
            <a:ahLst/>
            <a:cxnLst/>
            <a:rect l="l" t="t" r="r" b="b"/>
            <a:pathLst>
              <a:path w="1241711" h="1943970">
                <a:moveTo>
                  <a:pt x="0" y="0"/>
                </a:moveTo>
                <a:lnTo>
                  <a:pt x="1241711" y="0"/>
                </a:lnTo>
                <a:lnTo>
                  <a:pt x="1241711" y="1943970"/>
                </a:lnTo>
                <a:lnTo>
                  <a:pt x="0" y="19439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CA"/>
          </a:p>
        </p:txBody>
      </p:sp>
      <p:sp>
        <p:nvSpPr>
          <p:cNvPr id="12" name="Freeform 12"/>
          <p:cNvSpPr/>
          <p:nvPr/>
        </p:nvSpPr>
        <p:spPr>
          <a:xfrm rot="-707161">
            <a:off x="2698229" y="5962161"/>
            <a:ext cx="2569843" cy="1383043"/>
          </a:xfrm>
          <a:custGeom>
            <a:avLst/>
            <a:gdLst/>
            <a:ahLst/>
            <a:cxnLst/>
            <a:rect l="l" t="t" r="r" b="b"/>
            <a:pathLst>
              <a:path w="2569843" h="1383043">
                <a:moveTo>
                  <a:pt x="0" y="0"/>
                </a:moveTo>
                <a:lnTo>
                  <a:pt x="2569843" y="0"/>
                </a:lnTo>
                <a:lnTo>
                  <a:pt x="2569843" y="1383043"/>
                </a:lnTo>
                <a:lnTo>
                  <a:pt x="0" y="138304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CA"/>
          </a:p>
        </p:txBody>
      </p:sp>
      <p:sp>
        <p:nvSpPr>
          <p:cNvPr id="13" name="Freeform 13"/>
          <p:cNvSpPr/>
          <p:nvPr/>
        </p:nvSpPr>
        <p:spPr>
          <a:xfrm rot="4979116">
            <a:off x="13604618" y="6027018"/>
            <a:ext cx="2355723" cy="4114800"/>
          </a:xfrm>
          <a:custGeom>
            <a:avLst/>
            <a:gdLst/>
            <a:ahLst/>
            <a:cxnLst/>
            <a:rect l="l" t="t" r="r" b="b"/>
            <a:pathLst>
              <a:path w="2355723" h="4114800">
                <a:moveTo>
                  <a:pt x="0" y="0"/>
                </a:moveTo>
                <a:lnTo>
                  <a:pt x="2355723" y="0"/>
                </a:lnTo>
                <a:lnTo>
                  <a:pt x="235572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CA"/>
          </a:p>
        </p:txBody>
      </p:sp>
      <p:sp>
        <p:nvSpPr>
          <p:cNvPr id="14" name="Freeform 14"/>
          <p:cNvSpPr/>
          <p:nvPr/>
        </p:nvSpPr>
        <p:spPr>
          <a:xfrm>
            <a:off x="15407517" y="5143500"/>
            <a:ext cx="2125489" cy="1878401"/>
          </a:xfrm>
          <a:custGeom>
            <a:avLst/>
            <a:gdLst/>
            <a:ahLst/>
            <a:cxnLst/>
            <a:rect l="l" t="t" r="r" b="b"/>
            <a:pathLst>
              <a:path w="2125489" h="1878401">
                <a:moveTo>
                  <a:pt x="0" y="0"/>
                </a:moveTo>
                <a:lnTo>
                  <a:pt x="2125489" y="0"/>
                </a:lnTo>
                <a:lnTo>
                  <a:pt x="2125489" y="1878401"/>
                </a:lnTo>
                <a:lnTo>
                  <a:pt x="0" y="18784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CA"/>
          </a:p>
        </p:txBody>
      </p:sp>
      <p:sp>
        <p:nvSpPr>
          <p:cNvPr id="15" name="Freeform 15"/>
          <p:cNvSpPr/>
          <p:nvPr/>
        </p:nvSpPr>
        <p:spPr>
          <a:xfrm>
            <a:off x="6116237" y="4062964"/>
            <a:ext cx="4419711" cy="4917621"/>
          </a:xfrm>
          <a:custGeom>
            <a:avLst/>
            <a:gdLst/>
            <a:ahLst/>
            <a:cxnLst/>
            <a:rect l="l" t="t" r="r" b="b"/>
            <a:pathLst>
              <a:path w="4419711" h="4917621">
                <a:moveTo>
                  <a:pt x="0" y="0"/>
                </a:moveTo>
                <a:lnTo>
                  <a:pt x="4419711" y="0"/>
                </a:lnTo>
                <a:lnTo>
                  <a:pt x="4419711" y="4917621"/>
                </a:lnTo>
                <a:lnTo>
                  <a:pt x="0" y="4917621"/>
                </a:lnTo>
                <a:lnTo>
                  <a:pt x="0" y="0"/>
                </a:lnTo>
                <a:close/>
              </a:path>
            </a:pathLst>
          </a:custGeom>
          <a:blipFill>
            <a:blip r:embed="rId27"/>
            <a:stretch>
              <a:fillRect/>
            </a:stretch>
          </a:blipFill>
        </p:spPr>
        <p:txBody>
          <a:bodyPr/>
          <a:lstStyle/>
          <a:p>
            <a:endParaRPr lang="en-CA"/>
          </a:p>
        </p:txBody>
      </p:sp>
      <p:sp>
        <p:nvSpPr>
          <p:cNvPr id="16" name="Freeform 16"/>
          <p:cNvSpPr/>
          <p:nvPr/>
        </p:nvSpPr>
        <p:spPr>
          <a:xfrm rot="-10194585">
            <a:off x="13052426" y="4414296"/>
            <a:ext cx="1413132" cy="1794454"/>
          </a:xfrm>
          <a:custGeom>
            <a:avLst/>
            <a:gdLst/>
            <a:ahLst/>
            <a:cxnLst/>
            <a:rect l="l" t="t" r="r" b="b"/>
            <a:pathLst>
              <a:path w="1413132" h="1794454">
                <a:moveTo>
                  <a:pt x="0" y="0"/>
                </a:moveTo>
                <a:lnTo>
                  <a:pt x="1413132" y="0"/>
                </a:lnTo>
                <a:lnTo>
                  <a:pt x="1413132" y="1794453"/>
                </a:lnTo>
                <a:lnTo>
                  <a:pt x="0" y="179445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CA"/>
          </a:p>
        </p:txBody>
      </p:sp>
      <p:sp>
        <p:nvSpPr>
          <p:cNvPr id="17" name="Freeform 17"/>
          <p:cNvSpPr/>
          <p:nvPr/>
        </p:nvSpPr>
        <p:spPr>
          <a:xfrm rot="1072855">
            <a:off x="5588227" y="5367866"/>
            <a:ext cx="1587221" cy="396805"/>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CA"/>
          </a:p>
        </p:txBody>
      </p:sp>
      <p:sp>
        <p:nvSpPr>
          <p:cNvPr id="18" name="Freeform 18"/>
          <p:cNvSpPr/>
          <p:nvPr/>
        </p:nvSpPr>
        <p:spPr>
          <a:xfrm rot="-876772">
            <a:off x="9626826" y="5327579"/>
            <a:ext cx="1587221" cy="396805"/>
          </a:xfrm>
          <a:custGeom>
            <a:avLst/>
            <a:gdLst/>
            <a:ahLst/>
            <a:cxnLst/>
            <a:rect l="l" t="t" r="r" b="b"/>
            <a:pathLst>
              <a:path w="1587221" h="396805">
                <a:moveTo>
                  <a:pt x="0" y="0"/>
                </a:moveTo>
                <a:lnTo>
                  <a:pt x="1587221" y="0"/>
                </a:lnTo>
                <a:lnTo>
                  <a:pt x="1587221" y="396806"/>
                </a:lnTo>
                <a:lnTo>
                  <a:pt x="0" y="39680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CA"/>
          </a:p>
        </p:txBody>
      </p:sp>
      <p:sp>
        <p:nvSpPr>
          <p:cNvPr id="19" name="Freeform 19"/>
          <p:cNvSpPr/>
          <p:nvPr/>
        </p:nvSpPr>
        <p:spPr>
          <a:xfrm rot="1072855">
            <a:off x="9625026" y="7223643"/>
            <a:ext cx="1587221" cy="396805"/>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CA"/>
          </a:p>
        </p:txBody>
      </p:sp>
      <p:grpSp>
        <p:nvGrpSpPr>
          <p:cNvPr id="20" name="Group 20"/>
          <p:cNvGrpSpPr/>
          <p:nvPr/>
        </p:nvGrpSpPr>
        <p:grpSpPr>
          <a:xfrm>
            <a:off x="5980583" y="8792501"/>
            <a:ext cx="5510311" cy="712221"/>
            <a:chOff x="0" y="0"/>
            <a:chExt cx="669577" cy="86544"/>
          </a:xfrm>
        </p:grpSpPr>
        <p:sp>
          <p:nvSpPr>
            <p:cNvPr id="21" name="Freeform 21"/>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txBody>
            <a:bodyPr/>
            <a:lstStyle/>
            <a:p>
              <a:endParaRPr lang="en-CA"/>
            </a:p>
          </p:txBody>
        </p:sp>
        <p:sp>
          <p:nvSpPr>
            <p:cNvPr id="22" name="TextBox 22"/>
            <p:cNvSpPr txBox="1"/>
            <p:nvPr/>
          </p:nvSpPr>
          <p:spPr>
            <a:xfrm>
              <a:off x="62773" y="-29986"/>
              <a:ext cx="544031" cy="108417"/>
            </a:xfrm>
            <a:prstGeom prst="rect">
              <a:avLst/>
            </a:prstGeom>
          </p:spPr>
          <p:txBody>
            <a:bodyPr lIns="50800" tIns="50800" rIns="50800" bIns="50800" rtlCol="0" anchor="ctr"/>
            <a:lstStyle/>
            <a:p>
              <a:pPr algn="ctr">
                <a:lnSpc>
                  <a:spcPts val="2659"/>
                </a:lnSpc>
                <a:spcBef>
                  <a:spcPct val="0"/>
                </a:spcBef>
              </a:pPr>
              <a:endParaRPr/>
            </a:p>
          </p:txBody>
        </p:sp>
      </p:grpSp>
      <p:sp>
        <p:nvSpPr>
          <p:cNvPr id="23" name="Freeform 23"/>
          <p:cNvSpPr/>
          <p:nvPr/>
        </p:nvSpPr>
        <p:spPr>
          <a:xfrm>
            <a:off x="11049775" y="1393557"/>
            <a:ext cx="882239" cy="882239"/>
          </a:xfrm>
          <a:custGeom>
            <a:avLst/>
            <a:gdLst/>
            <a:ahLst/>
            <a:cxnLst/>
            <a:rect l="l" t="t" r="r" b="b"/>
            <a:pathLst>
              <a:path w="882239" h="882239">
                <a:moveTo>
                  <a:pt x="0" y="0"/>
                </a:moveTo>
                <a:lnTo>
                  <a:pt x="882238" y="0"/>
                </a:lnTo>
                <a:lnTo>
                  <a:pt x="882238" y="882238"/>
                </a:lnTo>
                <a:lnTo>
                  <a:pt x="0" y="88223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CA"/>
          </a:p>
        </p:txBody>
      </p:sp>
      <p:sp>
        <p:nvSpPr>
          <p:cNvPr id="24" name="TextBox 24"/>
          <p:cNvSpPr txBox="1"/>
          <p:nvPr/>
        </p:nvSpPr>
        <p:spPr>
          <a:xfrm>
            <a:off x="677077" y="738206"/>
            <a:ext cx="14934908" cy="1410643"/>
          </a:xfrm>
          <a:prstGeom prst="rect">
            <a:avLst/>
          </a:prstGeom>
        </p:spPr>
        <p:txBody>
          <a:bodyPr lIns="0" tIns="0" rIns="0" bIns="0" rtlCol="0" anchor="t">
            <a:spAutoFit/>
          </a:bodyPr>
          <a:lstStyle/>
          <a:p>
            <a:pPr>
              <a:lnSpc>
                <a:spcPts val="5488"/>
              </a:lnSpc>
            </a:pPr>
            <a:r>
              <a:rPr lang="en-US" sz="5600" spc="112" dirty="0">
                <a:solidFill>
                  <a:srgbClr val="0078AE"/>
                </a:solidFill>
                <a:latin typeface="Funtastic" panose="020B0604020202020204" charset="0"/>
              </a:rPr>
              <a:t>WHAT DOES PHYSICAL</a:t>
            </a:r>
          </a:p>
          <a:p>
            <a:pPr>
              <a:lnSpc>
                <a:spcPts val="5488"/>
              </a:lnSpc>
            </a:pPr>
            <a:r>
              <a:rPr lang="en-US" sz="5600" spc="112" dirty="0">
                <a:solidFill>
                  <a:srgbClr val="0078AE"/>
                </a:solidFill>
                <a:latin typeface="Funtastic" panose="020B0604020202020204" charset="0"/>
              </a:rPr>
              <a:t>HEALTH MEAN TO YOU?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31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14614972" y="656418"/>
            <a:ext cx="2444422" cy="1701929"/>
          </a:xfrm>
          <a:custGeom>
            <a:avLst/>
            <a:gdLst/>
            <a:ahLst/>
            <a:cxnLst/>
            <a:rect l="l" t="t" r="r" b="b"/>
            <a:pathLst>
              <a:path w="2444422" h="1701929">
                <a:moveTo>
                  <a:pt x="0" y="0"/>
                </a:moveTo>
                <a:lnTo>
                  <a:pt x="2444422" y="0"/>
                </a:lnTo>
                <a:lnTo>
                  <a:pt x="2444422" y="1701929"/>
                </a:lnTo>
                <a:lnTo>
                  <a:pt x="0" y="17019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1028700" y="4615706"/>
            <a:ext cx="7283731" cy="4861891"/>
          </a:xfrm>
          <a:custGeom>
            <a:avLst/>
            <a:gdLst/>
            <a:ahLst/>
            <a:cxnLst/>
            <a:rect l="l" t="t" r="r" b="b"/>
            <a:pathLst>
              <a:path w="7283731" h="4861891">
                <a:moveTo>
                  <a:pt x="0" y="0"/>
                </a:moveTo>
                <a:lnTo>
                  <a:pt x="7283731" y="0"/>
                </a:lnTo>
                <a:lnTo>
                  <a:pt x="7283731" y="4861891"/>
                </a:lnTo>
                <a:lnTo>
                  <a:pt x="0" y="4861891"/>
                </a:lnTo>
                <a:lnTo>
                  <a:pt x="0" y="0"/>
                </a:lnTo>
                <a:close/>
              </a:path>
            </a:pathLst>
          </a:custGeom>
          <a:blipFill>
            <a:blip r:embed="rId6"/>
            <a:stretch>
              <a:fillRect/>
            </a:stretch>
          </a:blipFill>
        </p:spPr>
        <p:txBody>
          <a:bodyPr/>
          <a:lstStyle/>
          <a:p>
            <a:endParaRPr lang="en-CA"/>
          </a:p>
        </p:txBody>
      </p:sp>
      <p:sp>
        <p:nvSpPr>
          <p:cNvPr id="5" name="Freeform 5"/>
          <p:cNvSpPr/>
          <p:nvPr/>
        </p:nvSpPr>
        <p:spPr>
          <a:xfrm>
            <a:off x="11280459" y="4989251"/>
            <a:ext cx="6731779" cy="4114800"/>
          </a:xfrm>
          <a:custGeom>
            <a:avLst/>
            <a:gdLst/>
            <a:ahLst/>
            <a:cxnLst/>
            <a:rect l="l" t="t" r="r" b="b"/>
            <a:pathLst>
              <a:path w="6731779" h="4114800">
                <a:moveTo>
                  <a:pt x="0" y="0"/>
                </a:moveTo>
                <a:lnTo>
                  <a:pt x="6731779" y="0"/>
                </a:lnTo>
                <a:lnTo>
                  <a:pt x="673177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6" name="Freeform 6"/>
          <p:cNvSpPr/>
          <p:nvPr/>
        </p:nvSpPr>
        <p:spPr>
          <a:xfrm>
            <a:off x="8758983" y="6647232"/>
            <a:ext cx="1796529" cy="1131813"/>
          </a:xfrm>
          <a:custGeom>
            <a:avLst/>
            <a:gdLst/>
            <a:ahLst/>
            <a:cxnLst/>
            <a:rect l="l" t="t" r="r" b="b"/>
            <a:pathLst>
              <a:path w="1796529" h="1131813">
                <a:moveTo>
                  <a:pt x="0" y="0"/>
                </a:moveTo>
                <a:lnTo>
                  <a:pt x="1796529" y="0"/>
                </a:lnTo>
                <a:lnTo>
                  <a:pt x="1796529" y="1131813"/>
                </a:lnTo>
                <a:lnTo>
                  <a:pt x="0" y="11318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7" name="TextBox 7"/>
          <p:cNvSpPr txBox="1"/>
          <p:nvPr/>
        </p:nvSpPr>
        <p:spPr>
          <a:xfrm>
            <a:off x="2873011" y="1396289"/>
            <a:ext cx="10766789" cy="2039276"/>
          </a:xfrm>
          <a:prstGeom prst="rect">
            <a:avLst/>
          </a:prstGeom>
        </p:spPr>
        <p:txBody>
          <a:bodyPr wrap="square" lIns="0" tIns="0" rIns="0" bIns="0" rtlCol="0" anchor="t">
            <a:spAutoFit/>
          </a:bodyPr>
          <a:lstStyle/>
          <a:p>
            <a:pPr marL="0" lvl="0" indent="0" algn="l">
              <a:lnSpc>
                <a:spcPts val="8413"/>
              </a:lnSpc>
              <a:spcBef>
                <a:spcPct val="0"/>
              </a:spcBef>
            </a:pPr>
            <a:r>
              <a:rPr lang="en-US" sz="6009" u="sng" spc="120" dirty="0">
                <a:solidFill>
                  <a:srgbClr val="0078AE"/>
                </a:solidFill>
                <a:latin typeface="Funtastic" panose="020B0604020202020204" charset="0"/>
                <a:hlinkClick r:id="rId11" tooltip="https://www.youtube.com/watch?v=mMHVEFWNLMc"/>
              </a:rPr>
              <a:t>Food is fuel </a:t>
            </a:r>
          </a:p>
          <a:p>
            <a:pPr marL="0" lvl="0" indent="0" algn="l">
              <a:lnSpc>
                <a:spcPts val="8413"/>
              </a:lnSpc>
              <a:spcBef>
                <a:spcPct val="0"/>
              </a:spcBef>
            </a:pPr>
            <a:r>
              <a:rPr lang="en-US" sz="6009" u="sng" spc="120" dirty="0">
                <a:solidFill>
                  <a:srgbClr val="0078AE"/>
                </a:solidFill>
                <a:latin typeface="Funtastic" panose="020B0604020202020204" charset="0"/>
                <a:hlinkClick r:id="rId11" tooltip="https://www.youtube.com/watch?v=mMHVEFWNLMc"/>
              </a:rPr>
              <a:t>for our brain and body</a:t>
            </a:r>
          </a:p>
        </p:txBody>
      </p:sp>
      <p:pic>
        <p:nvPicPr>
          <p:cNvPr id="8" name="Picture 4" descr="Video clip - Free multimedia icons">
            <a:hlinkClick r:id="rId11"/>
            <a:extLst>
              <a:ext uri="{FF2B5EF4-FFF2-40B4-BE49-F238E27FC236}">
                <a16:creationId xmlns:a16="http://schemas.microsoft.com/office/drawing/2014/main" id="{4CC1378E-0397-23B1-0D4D-AC8DE1BDCF36}"/>
              </a:ext>
            </a:extLst>
          </p:cNvPr>
          <p:cNvPicPr>
            <a:picLocks noChangeAspect="1" noChangeArrowheads="1"/>
          </p:cNvPicPr>
          <p:nvPr/>
        </p:nvPicPr>
        <p:blipFill>
          <a:blip r:embed="rId12" cstate="print">
            <a:duotone>
              <a:prstClr val="black"/>
              <a:srgbClr val="0078AE">
                <a:tint val="45000"/>
                <a:satMod val="400000"/>
              </a:srgbClr>
            </a:duotone>
            <a:extLst>
              <a:ext uri="{28A0092B-C50C-407E-A947-70E740481C1C}">
                <a14:useLocalDpi xmlns:a14="http://schemas.microsoft.com/office/drawing/2010/main" val="0"/>
              </a:ext>
            </a:extLst>
          </a:blip>
          <a:srcRect/>
          <a:stretch>
            <a:fillRect/>
          </a:stretch>
        </p:blipFill>
        <p:spPr bwMode="auto">
          <a:xfrm>
            <a:off x="1010771" y="1598069"/>
            <a:ext cx="1635715" cy="1635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31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3253" t="-9548" b="-12978"/>
            </a:stretch>
          </a:blipFill>
        </p:spPr>
        <p:txBody>
          <a:bodyPr/>
          <a:lstStyle/>
          <a:p>
            <a:endParaRPr lang="en-CA"/>
          </a:p>
        </p:txBody>
      </p:sp>
      <p:sp>
        <p:nvSpPr>
          <p:cNvPr id="3" name="Freeform 3"/>
          <p:cNvSpPr/>
          <p:nvPr/>
        </p:nvSpPr>
        <p:spPr>
          <a:xfrm>
            <a:off x="14614972" y="656418"/>
            <a:ext cx="2444422" cy="1701929"/>
          </a:xfrm>
          <a:custGeom>
            <a:avLst/>
            <a:gdLst/>
            <a:ahLst/>
            <a:cxnLst/>
            <a:rect l="l" t="t" r="r" b="b"/>
            <a:pathLst>
              <a:path w="2444422" h="1701929">
                <a:moveTo>
                  <a:pt x="0" y="0"/>
                </a:moveTo>
                <a:lnTo>
                  <a:pt x="2444422" y="0"/>
                </a:lnTo>
                <a:lnTo>
                  <a:pt x="2444422" y="1701929"/>
                </a:lnTo>
                <a:lnTo>
                  <a:pt x="0" y="17019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pic>
        <p:nvPicPr>
          <p:cNvPr id="9" name="Online Media 8" title="Healthy Eating: An introduction for children aged 5-11">
            <a:hlinkClick r:id="" action="ppaction://media"/>
            <a:extLst>
              <a:ext uri="{FF2B5EF4-FFF2-40B4-BE49-F238E27FC236}">
                <a16:creationId xmlns:a16="http://schemas.microsoft.com/office/drawing/2014/main" id="{036B0A77-DEBE-4F22-1425-CAD1C003C489}"/>
              </a:ext>
            </a:extLst>
          </p:cNvPr>
          <p:cNvPicPr>
            <a:picLocks noRot="1" noChangeAspect="1"/>
          </p:cNvPicPr>
          <p:nvPr>
            <a:videoFile r:link="rId1"/>
          </p:nvPr>
        </p:nvPicPr>
        <p:blipFill>
          <a:blip r:embed="rId7"/>
          <a:stretch>
            <a:fillRect/>
          </a:stretch>
        </p:blipFill>
        <p:spPr>
          <a:xfrm>
            <a:off x="1104900" y="536008"/>
            <a:ext cx="16078200" cy="9084183"/>
          </a:xfrm>
          <a:prstGeom prst="rect">
            <a:avLst/>
          </a:prstGeom>
        </p:spPr>
      </p:pic>
    </p:spTree>
    <p:extLst>
      <p:ext uri="{BB962C8B-B14F-4D97-AF65-F5344CB8AC3E}">
        <p14:creationId xmlns:p14="http://schemas.microsoft.com/office/powerpoint/2010/main" val="83910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937529" y="190184"/>
            <a:ext cx="2161955" cy="2366024"/>
          </a:xfrm>
          <a:custGeom>
            <a:avLst/>
            <a:gdLst/>
            <a:ahLst/>
            <a:cxnLst/>
            <a:rect l="l" t="t" r="r" b="b"/>
            <a:pathLst>
              <a:path w="2161955" h="2366024">
                <a:moveTo>
                  <a:pt x="0" y="0"/>
                </a:moveTo>
                <a:lnTo>
                  <a:pt x="2161954" y="0"/>
                </a:lnTo>
                <a:lnTo>
                  <a:pt x="2161954" y="2366024"/>
                </a:lnTo>
                <a:lnTo>
                  <a:pt x="0" y="2366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10291860">
            <a:off x="16638896" y="-87323"/>
            <a:ext cx="1766101" cy="1844492"/>
          </a:xfrm>
          <a:custGeom>
            <a:avLst/>
            <a:gdLst/>
            <a:ahLst/>
            <a:cxnLst/>
            <a:rect l="l" t="t" r="r" b="b"/>
            <a:pathLst>
              <a:path w="1766101" h="1844492">
                <a:moveTo>
                  <a:pt x="0" y="0"/>
                </a:moveTo>
                <a:lnTo>
                  <a:pt x="1766101" y="0"/>
                </a:lnTo>
                <a:lnTo>
                  <a:pt x="1766101" y="1844491"/>
                </a:lnTo>
                <a:lnTo>
                  <a:pt x="0" y="18444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028700" y="5097943"/>
            <a:ext cx="4403793" cy="1756012"/>
          </a:xfrm>
          <a:custGeom>
            <a:avLst/>
            <a:gdLst/>
            <a:ahLst/>
            <a:cxnLst/>
            <a:rect l="l" t="t" r="r" b="b"/>
            <a:pathLst>
              <a:path w="4403793" h="1756012">
                <a:moveTo>
                  <a:pt x="0" y="0"/>
                </a:moveTo>
                <a:lnTo>
                  <a:pt x="4403793" y="0"/>
                </a:lnTo>
                <a:lnTo>
                  <a:pt x="4403793" y="1756013"/>
                </a:lnTo>
                <a:lnTo>
                  <a:pt x="0" y="1756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a:off x="10000865" y="3998840"/>
            <a:ext cx="2810026" cy="2900672"/>
          </a:xfrm>
          <a:custGeom>
            <a:avLst/>
            <a:gdLst/>
            <a:ahLst/>
            <a:cxnLst/>
            <a:rect l="l" t="t" r="r" b="b"/>
            <a:pathLst>
              <a:path w="2810026" h="2900672">
                <a:moveTo>
                  <a:pt x="0" y="0"/>
                </a:moveTo>
                <a:lnTo>
                  <a:pt x="2810027" y="0"/>
                </a:lnTo>
                <a:lnTo>
                  <a:pt x="2810027" y="2900672"/>
                </a:lnTo>
                <a:lnTo>
                  <a:pt x="0" y="2900672"/>
                </a:lnTo>
                <a:lnTo>
                  <a:pt x="0" y="0"/>
                </a:lnTo>
                <a:close/>
              </a:path>
            </a:pathLst>
          </a:custGeom>
          <a:blipFill>
            <a:blip r:embed="rId10"/>
            <a:stretch>
              <a:fillRect/>
            </a:stretch>
          </a:blipFill>
        </p:spPr>
        <p:txBody>
          <a:bodyPr/>
          <a:lstStyle/>
          <a:p>
            <a:endParaRPr lang="en-CA"/>
          </a:p>
        </p:txBody>
      </p:sp>
      <p:sp>
        <p:nvSpPr>
          <p:cNvPr id="7" name="Freeform 7"/>
          <p:cNvSpPr/>
          <p:nvPr/>
        </p:nvSpPr>
        <p:spPr>
          <a:xfrm>
            <a:off x="13914300" y="3168803"/>
            <a:ext cx="2446979" cy="3949394"/>
          </a:xfrm>
          <a:custGeom>
            <a:avLst/>
            <a:gdLst/>
            <a:ahLst/>
            <a:cxnLst/>
            <a:rect l="l" t="t" r="r" b="b"/>
            <a:pathLst>
              <a:path w="2446979" h="3949394">
                <a:moveTo>
                  <a:pt x="0" y="0"/>
                </a:moveTo>
                <a:lnTo>
                  <a:pt x="2446979" y="0"/>
                </a:lnTo>
                <a:lnTo>
                  <a:pt x="2446979" y="3949394"/>
                </a:lnTo>
                <a:lnTo>
                  <a:pt x="0" y="3949394"/>
                </a:lnTo>
                <a:lnTo>
                  <a:pt x="0" y="0"/>
                </a:lnTo>
                <a:close/>
              </a:path>
            </a:pathLst>
          </a:custGeom>
          <a:blipFill>
            <a:blip r:embed="rId11"/>
            <a:stretch>
              <a:fillRect/>
            </a:stretch>
          </a:blipFill>
        </p:spPr>
        <p:txBody>
          <a:bodyPr/>
          <a:lstStyle/>
          <a:p>
            <a:endParaRPr lang="en-CA"/>
          </a:p>
        </p:txBody>
      </p:sp>
      <p:sp>
        <p:nvSpPr>
          <p:cNvPr id="8" name="Freeform 8"/>
          <p:cNvSpPr/>
          <p:nvPr/>
        </p:nvSpPr>
        <p:spPr>
          <a:xfrm>
            <a:off x="6494771" y="3998840"/>
            <a:ext cx="2443816" cy="2900672"/>
          </a:xfrm>
          <a:custGeom>
            <a:avLst/>
            <a:gdLst/>
            <a:ahLst/>
            <a:cxnLst/>
            <a:rect l="l" t="t" r="r" b="b"/>
            <a:pathLst>
              <a:path w="2443816" h="2900672">
                <a:moveTo>
                  <a:pt x="0" y="0"/>
                </a:moveTo>
                <a:lnTo>
                  <a:pt x="2443816" y="0"/>
                </a:lnTo>
                <a:lnTo>
                  <a:pt x="2443816" y="2900672"/>
                </a:lnTo>
                <a:lnTo>
                  <a:pt x="0" y="29006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9" name="TextBox 9"/>
          <p:cNvSpPr txBox="1"/>
          <p:nvPr/>
        </p:nvSpPr>
        <p:spPr>
          <a:xfrm>
            <a:off x="3896211" y="1413456"/>
            <a:ext cx="10897579" cy="962058"/>
          </a:xfrm>
          <a:prstGeom prst="rect">
            <a:avLst/>
          </a:prstGeom>
        </p:spPr>
        <p:txBody>
          <a:bodyPr lIns="0" tIns="0" rIns="0" bIns="0" rtlCol="0" anchor="t">
            <a:spAutoFit/>
          </a:bodyPr>
          <a:lstStyle/>
          <a:p>
            <a:pPr algn="ctr">
              <a:lnSpc>
                <a:spcPts val="8413"/>
              </a:lnSpc>
            </a:pPr>
            <a:r>
              <a:rPr lang="en-US" sz="6009" spc="120" dirty="0">
                <a:solidFill>
                  <a:srgbClr val="0078AE"/>
                </a:solidFill>
                <a:latin typeface="Funtastic" panose="020B0604020202020204" charset="0"/>
              </a:rPr>
              <a:t>Healthy Eating Helps You...</a:t>
            </a:r>
          </a:p>
        </p:txBody>
      </p:sp>
      <p:sp>
        <p:nvSpPr>
          <p:cNvPr id="10" name="TextBox 10"/>
          <p:cNvSpPr txBox="1"/>
          <p:nvPr/>
        </p:nvSpPr>
        <p:spPr>
          <a:xfrm>
            <a:off x="1509478" y="6969604"/>
            <a:ext cx="3180010" cy="619888"/>
          </a:xfrm>
          <a:prstGeom prst="rect">
            <a:avLst/>
          </a:prstGeom>
        </p:spPr>
        <p:txBody>
          <a:bodyPr lIns="0" tIns="0" rIns="0" bIns="0" rtlCol="0" anchor="t">
            <a:spAutoFit/>
          </a:bodyPr>
          <a:lstStyle/>
          <a:p>
            <a:pPr algn="ctr">
              <a:lnSpc>
                <a:spcPts val="4703"/>
              </a:lnSpc>
              <a:spcBef>
                <a:spcPct val="0"/>
              </a:spcBef>
            </a:pPr>
            <a:r>
              <a:rPr lang="en-US" sz="2799" spc="139">
                <a:solidFill>
                  <a:srgbClr val="545454"/>
                </a:solidFill>
                <a:latin typeface="อีฟดอวอิ้ง"/>
              </a:rPr>
              <a:t>Grow </a:t>
            </a:r>
          </a:p>
        </p:txBody>
      </p:sp>
      <p:sp>
        <p:nvSpPr>
          <p:cNvPr id="11" name="TextBox 11"/>
          <p:cNvSpPr txBox="1"/>
          <p:nvPr/>
        </p:nvSpPr>
        <p:spPr>
          <a:xfrm>
            <a:off x="6164990" y="6969604"/>
            <a:ext cx="3180010" cy="619888"/>
          </a:xfrm>
          <a:prstGeom prst="rect">
            <a:avLst/>
          </a:prstGeom>
        </p:spPr>
        <p:txBody>
          <a:bodyPr lIns="0" tIns="0" rIns="0" bIns="0" rtlCol="0" anchor="t">
            <a:spAutoFit/>
          </a:bodyPr>
          <a:lstStyle/>
          <a:p>
            <a:pPr algn="ctr">
              <a:lnSpc>
                <a:spcPts val="4703"/>
              </a:lnSpc>
              <a:spcBef>
                <a:spcPct val="0"/>
              </a:spcBef>
            </a:pPr>
            <a:r>
              <a:rPr lang="en-US" sz="2799" spc="139">
                <a:solidFill>
                  <a:srgbClr val="545454"/>
                </a:solidFill>
                <a:latin typeface="อีฟดอวอิ้ง"/>
              </a:rPr>
              <a:t>Learn</a:t>
            </a:r>
          </a:p>
        </p:txBody>
      </p:sp>
      <p:sp>
        <p:nvSpPr>
          <p:cNvPr id="12" name="TextBox 12"/>
          <p:cNvSpPr txBox="1"/>
          <p:nvPr/>
        </p:nvSpPr>
        <p:spPr>
          <a:xfrm>
            <a:off x="10000865" y="6919473"/>
            <a:ext cx="3180010" cy="1800988"/>
          </a:xfrm>
          <a:prstGeom prst="rect">
            <a:avLst/>
          </a:prstGeom>
        </p:spPr>
        <p:txBody>
          <a:bodyPr lIns="0" tIns="0" rIns="0" bIns="0" rtlCol="0" anchor="t">
            <a:spAutoFit/>
          </a:bodyPr>
          <a:lstStyle/>
          <a:p>
            <a:pPr algn="l">
              <a:lnSpc>
                <a:spcPts val="4703"/>
              </a:lnSpc>
              <a:spcBef>
                <a:spcPct val="0"/>
              </a:spcBef>
            </a:pPr>
            <a:r>
              <a:rPr lang="en-US" sz="2799" spc="139">
                <a:solidFill>
                  <a:srgbClr val="545454"/>
                </a:solidFill>
                <a:latin typeface="อีฟดอวอิ้ง"/>
              </a:rPr>
              <a:t>Improve mood and overall mental health</a:t>
            </a:r>
          </a:p>
        </p:txBody>
      </p:sp>
      <p:sp>
        <p:nvSpPr>
          <p:cNvPr id="13" name="TextBox 13"/>
          <p:cNvSpPr txBox="1"/>
          <p:nvPr/>
        </p:nvSpPr>
        <p:spPr>
          <a:xfrm>
            <a:off x="13914300" y="7071058"/>
            <a:ext cx="3180010" cy="1210438"/>
          </a:xfrm>
          <a:prstGeom prst="rect">
            <a:avLst/>
          </a:prstGeom>
        </p:spPr>
        <p:txBody>
          <a:bodyPr lIns="0" tIns="0" rIns="0" bIns="0" rtlCol="0" anchor="t">
            <a:spAutoFit/>
          </a:bodyPr>
          <a:lstStyle/>
          <a:p>
            <a:pPr algn="l">
              <a:lnSpc>
                <a:spcPts val="4703"/>
              </a:lnSpc>
              <a:spcBef>
                <a:spcPct val="0"/>
              </a:spcBef>
            </a:pPr>
            <a:r>
              <a:rPr lang="en-US" sz="2799" spc="139">
                <a:solidFill>
                  <a:srgbClr val="545454"/>
                </a:solidFill>
                <a:latin typeface="อีฟดอวอิ้ง"/>
              </a:rPr>
              <a:t>Do the activities important to you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4431</TotalTime>
  <Words>3651</Words>
  <Application>Microsoft Office PowerPoint</Application>
  <PresentationFormat>Custom</PresentationFormat>
  <Paragraphs>258</Paragraphs>
  <Slides>19</Slides>
  <Notes>19</Notes>
  <HiddenSlides>1</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Arimo Bold</vt:lpstr>
      <vt:lpstr>อีฟดอวอิ้ง</vt:lpstr>
      <vt:lpstr>Calibri (MS)</vt:lpstr>
      <vt:lpstr>Arimo</vt:lpstr>
      <vt:lpstr>Arial</vt:lpstr>
      <vt:lpstr>Funtastic</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SHP Module 3</dc:title>
  <dc:creator>Funk, Alison [VCH]</dc:creator>
  <cp:lastModifiedBy>Yin, Lillian [VCH]</cp:lastModifiedBy>
  <cp:revision>41</cp:revision>
  <dcterms:created xsi:type="dcterms:W3CDTF">2006-08-16T00:00:00Z</dcterms:created>
  <dcterms:modified xsi:type="dcterms:W3CDTF">2024-02-28T23:21:38Z</dcterms:modified>
  <dc:identifier>DAF3vY8e6jY</dc:identifier>
</cp:coreProperties>
</file>